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69" r:id="rId2"/>
    <p:sldId id="270" r:id="rId3"/>
    <p:sldId id="257" r:id="rId4"/>
    <p:sldId id="271" r:id="rId5"/>
    <p:sldId id="258" r:id="rId6"/>
    <p:sldId id="273" r:id="rId7"/>
    <p:sldId id="272" r:id="rId8"/>
    <p:sldId id="259" r:id="rId9"/>
    <p:sldId id="274" r:id="rId10"/>
    <p:sldId id="275" r:id="rId11"/>
    <p:sldId id="260" r:id="rId12"/>
    <p:sldId id="276" r:id="rId13"/>
    <p:sldId id="262" r:id="rId14"/>
    <p:sldId id="263" r:id="rId15"/>
    <p:sldId id="268"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A2BBD30-73A1-4DDE-940F-254BB7D3FE34}"/>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AF494FD5-AF10-452B-A167-ADDE3E397FD1}"/>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12/5/2021 am</a:t>
            </a:r>
          </a:p>
        </p:txBody>
      </p:sp>
      <p:sp>
        <p:nvSpPr>
          <p:cNvPr id="4" name="Footer Placeholder 3">
            <a:extLst>
              <a:ext uri="{FF2B5EF4-FFF2-40B4-BE49-F238E27FC236}">
                <a16:creationId xmlns:a16="http://schemas.microsoft.com/office/drawing/2014/main" id="{9A19E1D5-18EC-4DBE-9BD9-B72B2BB165E2}"/>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A9B245A0-A50F-4F5E-AB09-AAB086BE2E84}"/>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B23A80BE-5C32-4DBB-9457-49351227419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249242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12/5/2021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8D625FFA-0F2B-43EB-A855-C21113927F9C}" type="slidenum">
              <a:rPr lang="en-US" smtClean="0"/>
              <a:t>‹#›</a:t>
            </a:fld>
            <a:endParaRPr lang="en-US"/>
          </a:p>
        </p:txBody>
      </p:sp>
    </p:spTree>
    <p:extLst>
      <p:ext uri="{BB962C8B-B14F-4D97-AF65-F5344CB8AC3E}">
        <p14:creationId xmlns:p14="http://schemas.microsoft.com/office/powerpoint/2010/main" val="428762776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66576" fontAlgn="base">
              <a:spcBef>
                <a:spcPct val="0"/>
              </a:spcBef>
              <a:spcAft>
                <a:spcPct val="0"/>
              </a:spcAft>
              <a:defRPr/>
            </a:pPr>
            <a:fld id="{3C93C2F0-8D52-494C-801D-04513A60AF2D}" type="slidenum">
              <a:rPr lang="en-US">
                <a:solidFill>
                  <a:prstClr val="black"/>
                </a:solidFill>
                <a:latin typeface="Arial" panose="020B0604020202020204" pitchFamily="34" charset="0"/>
              </a:rPr>
              <a:pPr defTabSz="966576" fontAlgn="base">
                <a:spcBef>
                  <a:spcPct val="0"/>
                </a:spcBef>
                <a:spcAft>
                  <a:spcPct val="0"/>
                </a:spcAft>
                <a:defRPr/>
              </a:pPr>
              <a:t>2</a:t>
            </a:fld>
            <a:endParaRPr lang="en-US">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3428BE62-CD25-4EA4-B657-8EA8D93BF3A6}"/>
              </a:ext>
            </a:extLst>
          </p:cNvPr>
          <p:cNvSpPr>
            <a:spLocks noGrp="1"/>
          </p:cNvSpPr>
          <p:nvPr>
            <p:ph type="dt" idx="1"/>
          </p:nvPr>
        </p:nvSpPr>
        <p:spPr/>
        <p:txBody>
          <a:bodyPr/>
          <a:lstStyle/>
          <a:p>
            <a:r>
              <a:rPr lang="en-US"/>
              <a:t>12/5/2021 am</a:t>
            </a:r>
          </a:p>
        </p:txBody>
      </p:sp>
      <p:sp>
        <p:nvSpPr>
          <p:cNvPr id="6" name="Footer Placeholder 5">
            <a:extLst>
              <a:ext uri="{FF2B5EF4-FFF2-40B4-BE49-F238E27FC236}">
                <a16:creationId xmlns:a16="http://schemas.microsoft.com/office/drawing/2014/main" id="{53EBF85E-F374-4D18-89E4-DE3E5F4F3B88}"/>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391643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E6873571-8B77-457E-9E57-C79F786F93B1}"/>
              </a:ext>
            </a:extLst>
          </p:cNvPr>
          <p:cNvSpPr>
            <a:spLocks noGrp="1"/>
          </p:cNvSpPr>
          <p:nvPr>
            <p:ph type="dt" sz="half" idx="10"/>
          </p:nvPr>
        </p:nvSpPr>
        <p:spPr/>
        <p:txBody>
          <a:bodyPr/>
          <a:lstStyle>
            <a:lvl1pPr>
              <a:defRPr/>
            </a:lvl1pPr>
          </a:lstStyle>
          <a:p>
            <a:pPr>
              <a:defRPr/>
            </a:pPr>
            <a:fld id="{DA802C66-9523-4585-9E4B-1A0505A96A3B}" type="datetimeFigureOut">
              <a:rPr lang="en-US"/>
              <a:pPr>
                <a:defRPr/>
              </a:pPr>
              <a:t>12/5/2021</a:t>
            </a:fld>
            <a:endParaRPr lang="en-US"/>
          </a:p>
        </p:txBody>
      </p:sp>
      <p:sp>
        <p:nvSpPr>
          <p:cNvPr id="5" name="Footer Placeholder 4">
            <a:extLst>
              <a:ext uri="{FF2B5EF4-FFF2-40B4-BE49-F238E27FC236}">
                <a16:creationId xmlns:a16="http://schemas.microsoft.com/office/drawing/2014/main" id="{9CBAD844-5FA9-4691-873B-B528F5C9C0A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66A7686-706A-4D6F-AF14-4A9576228679}"/>
              </a:ext>
            </a:extLst>
          </p:cNvPr>
          <p:cNvSpPr>
            <a:spLocks noGrp="1"/>
          </p:cNvSpPr>
          <p:nvPr>
            <p:ph type="sldNum" sz="quarter" idx="12"/>
          </p:nvPr>
        </p:nvSpPr>
        <p:spPr/>
        <p:txBody>
          <a:bodyPr/>
          <a:lstStyle>
            <a:lvl1pPr>
              <a:defRPr/>
            </a:lvl1pPr>
          </a:lstStyle>
          <a:p>
            <a:fld id="{E8422181-B8E0-47C9-83BE-A65DCDFA9AB7}" type="slidenum">
              <a:rPr lang="en-US" altLang="en-US"/>
              <a:pPr/>
              <a:t>‹#›</a:t>
            </a:fld>
            <a:endParaRPr lang="en-US" altLang="en-US"/>
          </a:p>
        </p:txBody>
      </p:sp>
    </p:spTree>
    <p:extLst>
      <p:ext uri="{BB962C8B-B14F-4D97-AF65-F5344CB8AC3E}">
        <p14:creationId xmlns:p14="http://schemas.microsoft.com/office/powerpoint/2010/main" val="377090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353501-6F3D-457C-86F8-E0B8AFB94AB3}"/>
              </a:ext>
            </a:extLst>
          </p:cNvPr>
          <p:cNvSpPr>
            <a:spLocks noGrp="1"/>
          </p:cNvSpPr>
          <p:nvPr>
            <p:ph type="dt" sz="half" idx="10"/>
          </p:nvPr>
        </p:nvSpPr>
        <p:spPr/>
        <p:txBody>
          <a:bodyPr/>
          <a:lstStyle>
            <a:lvl1pPr>
              <a:defRPr/>
            </a:lvl1pPr>
          </a:lstStyle>
          <a:p>
            <a:pPr>
              <a:defRPr/>
            </a:pPr>
            <a:fld id="{B2969981-0347-412B-A7D4-D1BB52831A62}" type="datetimeFigureOut">
              <a:rPr lang="en-US"/>
              <a:pPr>
                <a:defRPr/>
              </a:pPr>
              <a:t>12/5/2021</a:t>
            </a:fld>
            <a:endParaRPr lang="en-US"/>
          </a:p>
        </p:txBody>
      </p:sp>
      <p:sp>
        <p:nvSpPr>
          <p:cNvPr id="5" name="Footer Placeholder 4">
            <a:extLst>
              <a:ext uri="{FF2B5EF4-FFF2-40B4-BE49-F238E27FC236}">
                <a16:creationId xmlns:a16="http://schemas.microsoft.com/office/drawing/2014/main" id="{5D05AC3D-84B9-48EC-9790-48126C1F540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1041DC6-CB54-41C1-9DFA-8AB2AC902E2A}"/>
              </a:ext>
            </a:extLst>
          </p:cNvPr>
          <p:cNvSpPr>
            <a:spLocks noGrp="1"/>
          </p:cNvSpPr>
          <p:nvPr>
            <p:ph type="sldNum" sz="quarter" idx="12"/>
          </p:nvPr>
        </p:nvSpPr>
        <p:spPr/>
        <p:txBody>
          <a:bodyPr/>
          <a:lstStyle>
            <a:lvl1pPr>
              <a:defRPr/>
            </a:lvl1pPr>
          </a:lstStyle>
          <a:p>
            <a:fld id="{10ACECD1-1CA0-441D-A6A1-781FCF06CD62}" type="slidenum">
              <a:rPr lang="en-US" altLang="en-US"/>
              <a:pPr/>
              <a:t>‹#›</a:t>
            </a:fld>
            <a:endParaRPr lang="en-US" altLang="en-US"/>
          </a:p>
        </p:txBody>
      </p:sp>
    </p:spTree>
    <p:extLst>
      <p:ext uri="{BB962C8B-B14F-4D97-AF65-F5344CB8AC3E}">
        <p14:creationId xmlns:p14="http://schemas.microsoft.com/office/powerpoint/2010/main" val="4232592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88940E-01A5-4612-85ED-652611A9E188}"/>
              </a:ext>
            </a:extLst>
          </p:cNvPr>
          <p:cNvSpPr>
            <a:spLocks noGrp="1"/>
          </p:cNvSpPr>
          <p:nvPr>
            <p:ph type="dt" sz="half" idx="10"/>
          </p:nvPr>
        </p:nvSpPr>
        <p:spPr/>
        <p:txBody>
          <a:bodyPr/>
          <a:lstStyle>
            <a:lvl1pPr>
              <a:defRPr/>
            </a:lvl1pPr>
          </a:lstStyle>
          <a:p>
            <a:pPr>
              <a:defRPr/>
            </a:pPr>
            <a:fld id="{477700B0-44AD-4D6E-887A-EF66C3B4B31E}" type="datetimeFigureOut">
              <a:rPr lang="en-US"/>
              <a:pPr>
                <a:defRPr/>
              </a:pPr>
              <a:t>12/5/2021</a:t>
            </a:fld>
            <a:endParaRPr lang="en-US"/>
          </a:p>
        </p:txBody>
      </p:sp>
      <p:sp>
        <p:nvSpPr>
          <p:cNvPr id="5" name="Footer Placeholder 4">
            <a:extLst>
              <a:ext uri="{FF2B5EF4-FFF2-40B4-BE49-F238E27FC236}">
                <a16:creationId xmlns:a16="http://schemas.microsoft.com/office/drawing/2014/main" id="{D3ACC84E-5371-4DA7-9BBE-C3B3F025BCF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53D2593-36FC-4586-87D2-7D57332DA190}"/>
              </a:ext>
            </a:extLst>
          </p:cNvPr>
          <p:cNvSpPr>
            <a:spLocks noGrp="1"/>
          </p:cNvSpPr>
          <p:nvPr>
            <p:ph type="sldNum" sz="quarter" idx="12"/>
          </p:nvPr>
        </p:nvSpPr>
        <p:spPr/>
        <p:txBody>
          <a:bodyPr/>
          <a:lstStyle>
            <a:lvl1pPr>
              <a:defRPr/>
            </a:lvl1pPr>
          </a:lstStyle>
          <a:p>
            <a:fld id="{7FA2368A-835F-4F83-BCA1-57E764AE9C2A}" type="slidenum">
              <a:rPr lang="en-US" altLang="en-US"/>
              <a:pPr/>
              <a:t>‹#›</a:t>
            </a:fld>
            <a:endParaRPr lang="en-US" altLang="en-US"/>
          </a:p>
        </p:txBody>
      </p:sp>
    </p:spTree>
    <p:extLst>
      <p:ext uri="{BB962C8B-B14F-4D97-AF65-F5344CB8AC3E}">
        <p14:creationId xmlns:p14="http://schemas.microsoft.com/office/powerpoint/2010/main" val="3936197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541D3-CEE0-448F-9000-46CB7901362F}"/>
              </a:ext>
            </a:extLst>
          </p:cNvPr>
          <p:cNvSpPr>
            <a:spLocks noGrp="1"/>
          </p:cNvSpPr>
          <p:nvPr>
            <p:ph type="dt" sz="half" idx="10"/>
          </p:nvPr>
        </p:nvSpPr>
        <p:spPr/>
        <p:txBody>
          <a:bodyPr/>
          <a:lstStyle>
            <a:lvl1pPr>
              <a:defRPr/>
            </a:lvl1pPr>
          </a:lstStyle>
          <a:p>
            <a:pPr>
              <a:defRPr/>
            </a:pPr>
            <a:fld id="{64C5BBFD-F746-445F-B40D-A7ECDF1D6912}" type="datetimeFigureOut">
              <a:rPr lang="en-US"/>
              <a:pPr>
                <a:defRPr/>
              </a:pPr>
              <a:t>12/5/2021</a:t>
            </a:fld>
            <a:endParaRPr lang="en-US"/>
          </a:p>
        </p:txBody>
      </p:sp>
      <p:sp>
        <p:nvSpPr>
          <p:cNvPr id="5" name="Footer Placeholder 4">
            <a:extLst>
              <a:ext uri="{FF2B5EF4-FFF2-40B4-BE49-F238E27FC236}">
                <a16:creationId xmlns:a16="http://schemas.microsoft.com/office/drawing/2014/main" id="{9C399FDF-6FCF-4C0C-A101-2434957E9B1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94C7C1D-BD72-440F-80FB-5C8625D70101}"/>
              </a:ext>
            </a:extLst>
          </p:cNvPr>
          <p:cNvSpPr>
            <a:spLocks noGrp="1"/>
          </p:cNvSpPr>
          <p:nvPr>
            <p:ph type="sldNum" sz="quarter" idx="12"/>
          </p:nvPr>
        </p:nvSpPr>
        <p:spPr/>
        <p:txBody>
          <a:bodyPr/>
          <a:lstStyle>
            <a:lvl1pPr>
              <a:defRPr/>
            </a:lvl1pPr>
          </a:lstStyle>
          <a:p>
            <a:fld id="{CAFE6FF8-6023-4557-9103-2B27141AC1B2}" type="slidenum">
              <a:rPr lang="en-US" altLang="en-US"/>
              <a:pPr/>
              <a:t>‹#›</a:t>
            </a:fld>
            <a:endParaRPr lang="en-US" altLang="en-US"/>
          </a:p>
        </p:txBody>
      </p:sp>
    </p:spTree>
    <p:extLst>
      <p:ext uri="{BB962C8B-B14F-4D97-AF65-F5344CB8AC3E}">
        <p14:creationId xmlns:p14="http://schemas.microsoft.com/office/powerpoint/2010/main" val="2136763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81ACE-B8A1-479B-A8AA-E83E0EDD2185}"/>
              </a:ext>
            </a:extLst>
          </p:cNvPr>
          <p:cNvSpPr>
            <a:spLocks noGrp="1"/>
          </p:cNvSpPr>
          <p:nvPr>
            <p:ph type="dt" sz="half" idx="10"/>
          </p:nvPr>
        </p:nvSpPr>
        <p:spPr/>
        <p:txBody>
          <a:bodyPr/>
          <a:lstStyle>
            <a:lvl1pPr>
              <a:defRPr/>
            </a:lvl1pPr>
          </a:lstStyle>
          <a:p>
            <a:pPr>
              <a:defRPr/>
            </a:pPr>
            <a:fld id="{1F5CE0B3-A118-4F35-B9E3-6B5D118FED8F}" type="datetimeFigureOut">
              <a:rPr lang="en-US"/>
              <a:pPr>
                <a:defRPr/>
              </a:pPr>
              <a:t>12/5/2021</a:t>
            </a:fld>
            <a:endParaRPr lang="en-US"/>
          </a:p>
        </p:txBody>
      </p:sp>
      <p:sp>
        <p:nvSpPr>
          <p:cNvPr id="5" name="Footer Placeholder 4">
            <a:extLst>
              <a:ext uri="{FF2B5EF4-FFF2-40B4-BE49-F238E27FC236}">
                <a16:creationId xmlns:a16="http://schemas.microsoft.com/office/drawing/2014/main" id="{C7E7161F-61B2-46E7-AEC0-1CBCF365F7F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69EAF35-FA31-4C8B-A334-FD221035231F}"/>
              </a:ext>
            </a:extLst>
          </p:cNvPr>
          <p:cNvSpPr>
            <a:spLocks noGrp="1"/>
          </p:cNvSpPr>
          <p:nvPr>
            <p:ph type="sldNum" sz="quarter" idx="12"/>
          </p:nvPr>
        </p:nvSpPr>
        <p:spPr/>
        <p:txBody>
          <a:bodyPr/>
          <a:lstStyle>
            <a:lvl1pPr>
              <a:defRPr/>
            </a:lvl1pPr>
          </a:lstStyle>
          <a:p>
            <a:fld id="{37CE0156-8897-4C05-BD25-BBC45A882936}" type="slidenum">
              <a:rPr lang="en-US" altLang="en-US"/>
              <a:pPr/>
              <a:t>‹#›</a:t>
            </a:fld>
            <a:endParaRPr lang="en-US" altLang="en-US"/>
          </a:p>
        </p:txBody>
      </p:sp>
    </p:spTree>
    <p:extLst>
      <p:ext uri="{BB962C8B-B14F-4D97-AF65-F5344CB8AC3E}">
        <p14:creationId xmlns:p14="http://schemas.microsoft.com/office/powerpoint/2010/main" val="1507106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C0074BD-A7E1-40A8-A82A-DA76247352C9}"/>
              </a:ext>
            </a:extLst>
          </p:cNvPr>
          <p:cNvSpPr>
            <a:spLocks noGrp="1"/>
          </p:cNvSpPr>
          <p:nvPr>
            <p:ph type="dt" sz="half" idx="10"/>
          </p:nvPr>
        </p:nvSpPr>
        <p:spPr/>
        <p:txBody>
          <a:bodyPr/>
          <a:lstStyle>
            <a:lvl1pPr>
              <a:defRPr/>
            </a:lvl1pPr>
          </a:lstStyle>
          <a:p>
            <a:pPr>
              <a:defRPr/>
            </a:pPr>
            <a:fld id="{17423B25-929E-4AAF-9679-A1472682A9FE}" type="datetimeFigureOut">
              <a:rPr lang="en-US"/>
              <a:pPr>
                <a:defRPr/>
              </a:pPr>
              <a:t>12/5/2021</a:t>
            </a:fld>
            <a:endParaRPr lang="en-US"/>
          </a:p>
        </p:txBody>
      </p:sp>
      <p:sp>
        <p:nvSpPr>
          <p:cNvPr id="6" name="Footer Placeholder 4">
            <a:extLst>
              <a:ext uri="{FF2B5EF4-FFF2-40B4-BE49-F238E27FC236}">
                <a16:creationId xmlns:a16="http://schemas.microsoft.com/office/drawing/2014/main" id="{F7A3511E-FA85-4AA0-A5DA-B6D9FB149FE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B6F7043-4AAF-4CD4-9726-6063A66D069B}"/>
              </a:ext>
            </a:extLst>
          </p:cNvPr>
          <p:cNvSpPr>
            <a:spLocks noGrp="1"/>
          </p:cNvSpPr>
          <p:nvPr>
            <p:ph type="sldNum" sz="quarter" idx="12"/>
          </p:nvPr>
        </p:nvSpPr>
        <p:spPr/>
        <p:txBody>
          <a:bodyPr/>
          <a:lstStyle>
            <a:lvl1pPr>
              <a:defRPr/>
            </a:lvl1pPr>
          </a:lstStyle>
          <a:p>
            <a:fld id="{1DAC36BE-106C-4254-BEBA-D7748784F939}" type="slidenum">
              <a:rPr lang="en-US" altLang="en-US"/>
              <a:pPr/>
              <a:t>‹#›</a:t>
            </a:fld>
            <a:endParaRPr lang="en-US" altLang="en-US"/>
          </a:p>
        </p:txBody>
      </p:sp>
    </p:spTree>
    <p:extLst>
      <p:ext uri="{BB962C8B-B14F-4D97-AF65-F5344CB8AC3E}">
        <p14:creationId xmlns:p14="http://schemas.microsoft.com/office/powerpoint/2010/main" val="1942060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174887C2-4397-4D5F-BFF4-F29C96F1FE83}"/>
              </a:ext>
            </a:extLst>
          </p:cNvPr>
          <p:cNvSpPr>
            <a:spLocks noGrp="1"/>
          </p:cNvSpPr>
          <p:nvPr>
            <p:ph type="dt" sz="half" idx="10"/>
          </p:nvPr>
        </p:nvSpPr>
        <p:spPr/>
        <p:txBody>
          <a:bodyPr/>
          <a:lstStyle>
            <a:lvl1pPr>
              <a:defRPr/>
            </a:lvl1pPr>
          </a:lstStyle>
          <a:p>
            <a:pPr>
              <a:defRPr/>
            </a:pPr>
            <a:fld id="{509012CA-4EBB-4EDF-9A7B-82AA6FEE1DD9}" type="datetimeFigureOut">
              <a:rPr lang="en-US"/>
              <a:pPr>
                <a:defRPr/>
              </a:pPr>
              <a:t>12/5/2021</a:t>
            </a:fld>
            <a:endParaRPr lang="en-US"/>
          </a:p>
        </p:txBody>
      </p:sp>
      <p:sp>
        <p:nvSpPr>
          <p:cNvPr id="8" name="Footer Placeholder 4">
            <a:extLst>
              <a:ext uri="{FF2B5EF4-FFF2-40B4-BE49-F238E27FC236}">
                <a16:creationId xmlns:a16="http://schemas.microsoft.com/office/drawing/2014/main" id="{5230FEE1-1AB8-4721-9E33-6675AC677C2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8766CD4-3FEA-42B9-8A83-4D8951F6854F}"/>
              </a:ext>
            </a:extLst>
          </p:cNvPr>
          <p:cNvSpPr>
            <a:spLocks noGrp="1"/>
          </p:cNvSpPr>
          <p:nvPr>
            <p:ph type="sldNum" sz="quarter" idx="12"/>
          </p:nvPr>
        </p:nvSpPr>
        <p:spPr/>
        <p:txBody>
          <a:bodyPr/>
          <a:lstStyle>
            <a:lvl1pPr>
              <a:defRPr/>
            </a:lvl1pPr>
          </a:lstStyle>
          <a:p>
            <a:fld id="{5D478DA1-0F11-47A2-9DDA-C106A907FA0D}" type="slidenum">
              <a:rPr lang="en-US" altLang="en-US"/>
              <a:pPr/>
              <a:t>‹#›</a:t>
            </a:fld>
            <a:endParaRPr lang="en-US" altLang="en-US"/>
          </a:p>
        </p:txBody>
      </p:sp>
    </p:spTree>
    <p:extLst>
      <p:ext uri="{BB962C8B-B14F-4D97-AF65-F5344CB8AC3E}">
        <p14:creationId xmlns:p14="http://schemas.microsoft.com/office/powerpoint/2010/main" val="2398904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D6CD30E-26BD-4B96-B50D-123CDAF5FD88}"/>
              </a:ext>
            </a:extLst>
          </p:cNvPr>
          <p:cNvSpPr>
            <a:spLocks noGrp="1"/>
          </p:cNvSpPr>
          <p:nvPr>
            <p:ph type="dt" sz="half" idx="10"/>
          </p:nvPr>
        </p:nvSpPr>
        <p:spPr/>
        <p:txBody>
          <a:bodyPr/>
          <a:lstStyle>
            <a:lvl1pPr>
              <a:defRPr/>
            </a:lvl1pPr>
          </a:lstStyle>
          <a:p>
            <a:pPr>
              <a:defRPr/>
            </a:pPr>
            <a:fld id="{0CEB2755-D960-4ACE-8342-1C4C5A478368}" type="datetimeFigureOut">
              <a:rPr lang="en-US"/>
              <a:pPr>
                <a:defRPr/>
              </a:pPr>
              <a:t>12/5/2021</a:t>
            </a:fld>
            <a:endParaRPr lang="en-US"/>
          </a:p>
        </p:txBody>
      </p:sp>
      <p:sp>
        <p:nvSpPr>
          <p:cNvPr id="4" name="Footer Placeholder 4">
            <a:extLst>
              <a:ext uri="{FF2B5EF4-FFF2-40B4-BE49-F238E27FC236}">
                <a16:creationId xmlns:a16="http://schemas.microsoft.com/office/drawing/2014/main" id="{023EF3C0-878C-4554-87F9-2D2763A70E5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1CB4AF4D-9CC2-4C50-A7C0-6C91AF810691}"/>
              </a:ext>
            </a:extLst>
          </p:cNvPr>
          <p:cNvSpPr>
            <a:spLocks noGrp="1"/>
          </p:cNvSpPr>
          <p:nvPr>
            <p:ph type="sldNum" sz="quarter" idx="12"/>
          </p:nvPr>
        </p:nvSpPr>
        <p:spPr/>
        <p:txBody>
          <a:bodyPr/>
          <a:lstStyle>
            <a:lvl1pPr>
              <a:defRPr/>
            </a:lvl1pPr>
          </a:lstStyle>
          <a:p>
            <a:fld id="{FCA636D2-6E34-457D-908B-8479D4CDA6F8}" type="slidenum">
              <a:rPr lang="en-US" altLang="en-US"/>
              <a:pPr/>
              <a:t>‹#›</a:t>
            </a:fld>
            <a:endParaRPr lang="en-US" altLang="en-US"/>
          </a:p>
        </p:txBody>
      </p:sp>
    </p:spTree>
    <p:extLst>
      <p:ext uri="{BB962C8B-B14F-4D97-AF65-F5344CB8AC3E}">
        <p14:creationId xmlns:p14="http://schemas.microsoft.com/office/powerpoint/2010/main" val="1263394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38F1EAE-3A13-465E-B5CB-DBE675B1B557}"/>
              </a:ext>
            </a:extLst>
          </p:cNvPr>
          <p:cNvSpPr>
            <a:spLocks noGrp="1"/>
          </p:cNvSpPr>
          <p:nvPr>
            <p:ph type="dt" sz="half" idx="10"/>
          </p:nvPr>
        </p:nvSpPr>
        <p:spPr/>
        <p:txBody>
          <a:bodyPr/>
          <a:lstStyle>
            <a:lvl1pPr>
              <a:defRPr/>
            </a:lvl1pPr>
          </a:lstStyle>
          <a:p>
            <a:pPr>
              <a:defRPr/>
            </a:pPr>
            <a:fld id="{1FD912D2-2D68-4865-96A3-EEF99EA01CBC}" type="datetimeFigureOut">
              <a:rPr lang="en-US"/>
              <a:pPr>
                <a:defRPr/>
              </a:pPr>
              <a:t>12/5/2021</a:t>
            </a:fld>
            <a:endParaRPr lang="en-US"/>
          </a:p>
        </p:txBody>
      </p:sp>
      <p:sp>
        <p:nvSpPr>
          <p:cNvPr id="3" name="Footer Placeholder 4">
            <a:extLst>
              <a:ext uri="{FF2B5EF4-FFF2-40B4-BE49-F238E27FC236}">
                <a16:creationId xmlns:a16="http://schemas.microsoft.com/office/drawing/2014/main" id="{82BFDBC1-A820-480D-9D45-BEF2C9675FB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ED7B8FD-8EF1-4D17-AF30-5B56626F1813}"/>
              </a:ext>
            </a:extLst>
          </p:cNvPr>
          <p:cNvSpPr>
            <a:spLocks noGrp="1"/>
          </p:cNvSpPr>
          <p:nvPr>
            <p:ph type="sldNum" sz="quarter" idx="12"/>
          </p:nvPr>
        </p:nvSpPr>
        <p:spPr/>
        <p:txBody>
          <a:bodyPr/>
          <a:lstStyle>
            <a:lvl1pPr>
              <a:defRPr/>
            </a:lvl1pPr>
          </a:lstStyle>
          <a:p>
            <a:fld id="{367C6139-E757-415D-B93D-4AE086669F98}" type="slidenum">
              <a:rPr lang="en-US" altLang="en-US"/>
              <a:pPr/>
              <a:t>‹#›</a:t>
            </a:fld>
            <a:endParaRPr lang="en-US" altLang="en-US"/>
          </a:p>
        </p:txBody>
      </p:sp>
    </p:spTree>
    <p:extLst>
      <p:ext uri="{BB962C8B-B14F-4D97-AF65-F5344CB8AC3E}">
        <p14:creationId xmlns:p14="http://schemas.microsoft.com/office/powerpoint/2010/main" val="2479137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9642CC1-04D9-44B4-AD17-7A860E0C667B}"/>
              </a:ext>
            </a:extLst>
          </p:cNvPr>
          <p:cNvSpPr>
            <a:spLocks noGrp="1"/>
          </p:cNvSpPr>
          <p:nvPr>
            <p:ph type="dt" sz="half" idx="10"/>
          </p:nvPr>
        </p:nvSpPr>
        <p:spPr/>
        <p:txBody>
          <a:bodyPr/>
          <a:lstStyle>
            <a:lvl1pPr>
              <a:defRPr/>
            </a:lvl1pPr>
          </a:lstStyle>
          <a:p>
            <a:pPr>
              <a:defRPr/>
            </a:pPr>
            <a:fld id="{EF4DC25D-1C6A-40D8-AC48-536CD3C43396}" type="datetimeFigureOut">
              <a:rPr lang="en-US"/>
              <a:pPr>
                <a:defRPr/>
              </a:pPr>
              <a:t>12/5/2021</a:t>
            </a:fld>
            <a:endParaRPr lang="en-US"/>
          </a:p>
        </p:txBody>
      </p:sp>
      <p:sp>
        <p:nvSpPr>
          <p:cNvPr id="6" name="Footer Placeholder 4">
            <a:extLst>
              <a:ext uri="{FF2B5EF4-FFF2-40B4-BE49-F238E27FC236}">
                <a16:creationId xmlns:a16="http://schemas.microsoft.com/office/drawing/2014/main" id="{2D25DB5D-306D-4DEA-BE7F-B1811224C7B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0C8CB35-23CE-4CD8-B187-399A9E6B09EB}"/>
              </a:ext>
            </a:extLst>
          </p:cNvPr>
          <p:cNvSpPr>
            <a:spLocks noGrp="1"/>
          </p:cNvSpPr>
          <p:nvPr>
            <p:ph type="sldNum" sz="quarter" idx="12"/>
          </p:nvPr>
        </p:nvSpPr>
        <p:spPr/>
        <p:txBody>
          <a:bodyPr/>
          <a:lstStyle>
            <a:lvl1pPr>
              <a:defRPr/>
            </a:lvl1pPr>
          </a:lstStyle>
          <a:p>
            <a:fld id="{CC10F33B-BC64-4005-830E-C48005A97AA6}" type="slidenum">
              <a:rPr lang="en-US" altLang="en-US"/>
              <a:pPr/>
              <a:t>‹#›</a:t>
            </a:fld>
            <a:endParaRPr lang="en-US" altLang="en-US"/>
          </a:p>
        </p:txBody>
      </p:sp>
    </p:spTree>
    <p:extLst>
      <p:ext uri="{BB962C8B-B14F-4D97-AF65-F5344CB8AC3E}">
        <p14:creationId xmlns:p14="http://schemas.microsoft.com/office/powerpoint/2010/main" val="2673905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453C8A1-8414-4A81-B352-C2442A594368}"/>
              </a:ext>
            </a:extLst>
          </p:cNvPr>
          <p:cNvSpPr>
            <a:spLocks noGrp="1"/>
          </p:cNvSpPr>
          <p:nvPr>
            <p:ph type="dt" sz="half" idx="10"/>
          </p:nvPr>
        </p:nvSpPr>
        <p:spPr/>
        <p:txBody>
          <a:bodyPr/>
          <a:lstStyle>
            <a:lvl1pPr>
              <a:defRPr/>
            </a:lvl1pPr>
          </a:lstStyle>
          <a:p>
            <a:pPr>
              <a:defRPr/>
            </a:pPr>
            <a:fld id="{FB700949-ED62-46FA-8EFA-4ED005CA5F55}" type="datetimeFigureOut">
              <a:rPr lang="en-US"/>
              <a:pPr>
                <a:defRPr/>
              </a:pPr>
              <a:t>12/5/2021</a:t>
            </a:fld>
            <a:endParaRPr lang="en-US"/>
          </a:p>
        </p:txBody>
      </p:sp>
      <p:sp>
        <p:nvSpPr>
          <p:cNvPr id="6" name="Footer Placeholder 4">
            <a:extLst>
              <a:ext uri="{FF2B5EF4-FFF2-40B4-BE49-F238E27FC236}">
                <a16:creationId xmlns:a16="http://schemas.microsoft.com/office/drawing/2014/main" id="{34362343-1B20-4267-AD5D-D6CDFC72D11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8CBE539-D990-4E20-81AD-AC512E15C25F}"/>
              </a:ext>
            </a:extLst>
          </p:cNvPr>
          <p:cNvSpPr>
            <a:spLocks noGrp="1"/>
          </p:cNvSpPr>
          <p:nvPr>
            <p:ph type="sldNum" sz="quarter" idx="12"/>
          </p:nvPr>
        </p:nvSpPr>
        <p:spPr/>
        <p:txBody>
          <a:bodyPr/>
          <a:lstStyle>
            <a:lvl1pPr>
              <a:defRPr/>
            </a:lvl1pPr>
          </a:lstStyle>
          <a:p>
            <a:fld id="{43E031F6-C699-4110-AD3C-D49F8224D5B3}" type="slidenum">
              <a:rPr lang="en-US" altLang="en-US"/>
              <a:pPr/>
              <a:t>‹#›</a:t>
            </a:fld>
            <a:endParaRPr lang="en-US" altLang="en-US"/>
          </a:p>
        </p:txBody>
      </p:sp>
    </p:spTree>
    <p:extLst>
      <p:ext uri="{BB962C8B-B14F-4D97-AF65-F5344CB8AC3E}">
        <p14:creationId xmlns:p14="http://schemas.microsoft.com/office/powerpoint/2010/main" val="3974870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17D8C69-A690-44EE-8C91-0FFFFA8A2D3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B57809F-4096-47DC-84AE-6951FEA97F4D}"/>
              </a:ext>
            </a:extLst>
          </p:cNvPr>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61827C2-9E6B-48CA-ACD5-CDAF76892105}"/>
              </a:ext>
            </a:extLst>
          </p:cNvPr>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665267B-3B4A-4C0B-9E46-98D91F205994}" type="datetimeFigureOut">
              <a:rPr lang="en-US"/>
              <a:pPr>
                <a:defRPr/>
              </a:pPr>
              <a:t>12/5/2021</a:t>
            </a:fld>
            <a:endParaRPr lang="en-US"/>
          </a:p>
        </p:txBody>
      </p:sp>
      <p:sp>
        <p:nvSpPr>
          <p:cNvPr id="5" name="Footer Placeholder 4">
            <a:extLst>
              <a:ext uri="{FF2B5EF4-FFF2-40B4-BE49-F238E27FC236}">
                <a16:creationId xmlns:a16="http://schemas.microsoft.com/office/drawing/2014/main" id="{2D9EFADA-1110-43C1-AA87-717999EEE1EF}"/>
              </a:ext>
            </a:extLst>
          </p:cNvPr>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7794B65E-987F-46DB-968D-B5E2A67148A8}"/>
              </a:ext>
            </a:extLst>
          </p:cNvPr>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913D8006-5DEE-47BF-A023-37BAD85D8887}" type="slidenum">
              <a:rPr lang="en-US" altLang="en-US"/>
              <a:pPr/>
              <a:t>‹#›</a:t>
            </a:fld>
            <a:endParaRPr lang="en-US" altLang="en-US"/>
          </a:p>
        </p:txBody>
      </p:sp>
    </p:spTree>
    <p:extLst>
      <p:ext uri="{BB962C8B-B14F-4D97-AF65-F5344CB8AC3E}">
        <p14:creationId xmlns:p14="http://schemas.microsoft.com/office/powerpoint/2010/main" val="2787953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n.wikipedia.org/wiki/File:Samuel_Armas_Aug19_1999.jpg"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Pregnancy" TargetMode="External"/><Relationship Id="rId7" Type="http://schemas.openxmlformats.org/officeDocument/2006/relationships/hyperlink" Target="https://en.wikipedia.org/wiki/Definitions_of_abortio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en.wikipedia.org/wiki/Abortion#cite_note-definition-1" TargetMode="External"/><Relationship Id="rId5" Type="http://schemas.openxmlformats.org/officeDocument/2006/relationships/hyperlink" Target="https://en.wikipedia.org/wiki/Fetus" TargetMode="External"/><Relationship Id="rId4" Type="http://schemas.openxmlformats.org/officeDocument/2006/relationships/hyperlink" Target="https://en.wikipedia.org/wiki/Embryo"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2A48F-44E8-49AD-BA01-87ABA8DD8667}"/>
              </a:ext>
            </a:extLst>
          </p:cNvPr>
          <p:cNvSpPr>
            <a:spLocks noGrp="1"/>
          </p:cNvSpPr>
          <p:nvPr>
            <p:ph type="title"/>
          </p:nvPr>
        </p:nvSpPr>
        <p:spPr>
          <a:xfrm>
            <a:off x="381000" y="262979"/>
            <a:ext cx="8382000" cy="769441"/>
          </a:xfrm>
        </p:spPr>
        <p:txBody>
          <a:bodyPr>
            <a:spAutoFit/>
          </a:bodyPr>
          <a:lstStyle/>
          <a:p>
            <a:r>
              <a:rPr lang="en-US" dirty="0"/>
              <a:t>Abortion: What Does The Bible Say?</a:t>
            </a:r>
          </a:p>
        </p:txBody>
      </p:sp>
      <p:pic>
        <p:nvPicPr>
          <p:cNvPr id="5" name="Content Placeholder 4">
            <a:hlinkClick r:id="rId2"/>
            <a:extLst>
              <a:ext uri="{FF2B5EF4-FFF2-40B4-BE49-F238E27FC236}">
                <a16:creationId xmlns:a16="http://schemas.microsoft.com/office/drawing/2014/main" id="{C344A31F-ABDB-406B-8A39-7B38004411E9}"/>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1219200"/>
            <a:ext cx="7772400" cy="3733800"/>
          </a:xfrm>
          <a:prstGeom prst="rect">
            <a:avLst/>
          </a:prstGeom>
          <a:noFill/>
          <a:ln>
            <a:noFill/>
          </a:ln>
        </p:spPr>
      </p:pic>
      <p:sp>
        <p:nvSpPr>
          <p:cNvPr id="6" name="TextBox 5">
            <a:extLst>
              <a:ext uri="{FF2B5EF4-FFF2-40B4-BE49-F238E27FC236}">
                <a16:creationId xmlns:a16="http://schemas.microsoft.com/office/drawing/2014/main" id="{CB05562A-2E5C-44B4-9290-BEEA4E5D5923}"/>
              </a:ext>
            </a:extLst>
          </p:cNvPr>
          <p:cNvSpPr txBox="1"/>
          <p:nvPr/>
        </p:nvSpPr>
        <p:spPr>
          <a:xfrm>
            <a:off x="457200" y="5191127"/>
            <a:ext cx="8534400" cy="1200329"/>
          </a:xfrm>
          <a:prstGeom prst="rect">
            <a:avLst/>
          </a:prstGeom>
          <a:noFill/>
        </p:spPr>
        <p:txBody>
          <a:bodyPr wrap="square" rtlCol="0">
            <a:spAutoFit/>
          </a:bodyPr>
          <a:lstStyle/>
          <a:p>
            <a:pPr fontAlgn="base">
              <a:spcBef>
                <a:spcPct val="0"/>
              </a:spcBef>
              <a:spcAft>
                <a:spcPct val="0"/>
              </a:spcAft>
            </a:pPr>
            <a:r>
              <a:rPr lang="en-US" dirty="0">
                <a:latin typeface="Arial" panose="020B0604020202020204" pitchFamily="34" charset="0"/>
              </a:rPr>
              <a:t>Since Roe vs. Wade 1973, the National Right to Life Committee (NRLTC) says it reached an </a:t>
            </a:r>
            <a:r>
              <a:rPr lang="en-US" u="sng" dirty="0">
                <a:latin typeface="Arial" panose="020B0604020202020204" pitchFamily="34" charset="0"/>
              </a:rPr>
              <a:t>estimated</a:t>
            </a:r>
            <a:r>
              <a:rPr lang="en-US" dirty="0">
                <a:latin typeface="Arial" panose="020B0604020202020204" pitchFamily="34" charset="0"/>
              </a:rPr>
              <a:t> 62,502,904 abortions by tracking data from the Centers for Disease Control (CDC) and the Guttmacher Institute (California, New Hampshire, and Maryland numbers are excluded from the data.)</a:t>
            </a:r>
          </a:p>
        </p:txBody>
      </p:sp>
      <p:sp>
        <p:nvSpPr>
          <p:cNvPr id="8" name="TextBox 7">
            <a:extLst>
              <a:ext uri="{FF2B5EF4-FFF2-40B4-BE49-F238E27FC236}">
                <a16:creationId xmlns:a16="http://schemas.microsoft.com/office/drawing/2014/main" id="{98AAA263-750D-4392-AE0C-CC5B41D66AEE}"/>
              </a:ext>
            </a:extLst>
          </p:cNvPr>
          <p:cNvSpPr txBox="1"/>
          <p:nvPr/>
        </p:nvSpPr>
        <p:spPr>
          <a:xfrm>
            <a:off x="4572000" y="4572000"/>
            <a:ext cx="3749040" cy="369332"/>
          </a:xfrm>
          <a:prstGeom prst="rect">
            <a:avLst/>
          </a:prstGeom>
          <a:noFill/>
        </p:spPr>
        <p:txBody>
          <a:bodyPr wrap="square">
            <a:spAutoFit/>
          </a:bodyPr>
          <a:lstStyle/>
          <a:p>
            <a:pPr fontAlgn="base">
              <a:spcBef>
                <a:spcPct val="0"/>
              </a:spcBef>
              <a:spcAft>
                <a:spcPct val="0"/>
              </a:spcAft>
            </a:pPr>
            <a:r>
              <a:rPr lang="pt-BR" dirty="0">
                <a:solidFill>
                  <a:prstClr val="white"/>
                </a:solidFill>
                <a:latin typeface="Linux Libertine"/>
              </a:rPr>
              <a:t>File:Samuel Armas Aug19 1999.jpg</a:t>
            </a:r>
          </a:p>
        </p:txBody>
      </p:sp>
    </p:spTree>
    <p:extLst>
      <p:ext uri="{BB962C8B-B14F-4D97-AF65-F5344CB8AC3E}">
        <p14:creationId xmlns:p14="http://schemas.microsoft.com/office/powerpoint/2010/main" val="3504148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4718E-0B9F-4079-9CD2-6B0FAC5461CC}"/>
              </a:ext>
            </a:extLst>
          </p:cNvPr>
          <p:cNvSpPr>
            <a:spLocks noGrp="1"/>
          </p:cNvSpPr>
          <p:nvPr>
            <p:ph type="title"/>
          </p:nvPr>
        </p:nvSpPr>
        <p:spPr>
          <a:xfrm>
            <a:off x="315794" y="444529"/>
            <a:ext cx="8543926" cy="2062103"/>
          </a:xfrm>
        </p:spPr>
        <p:txBody>
          <a:bodyPr rtlCol="0">
            <a:spAutoFit/>
          </a:bodyPr>
          <a:lstStyle/>
          <a:p>
            <a:pPr eaLnBrk="1" fontAlgn="auto" hangingPunct="1">
              <a:spcAft>
                <a:spcPts val="0"/>
              </a:spcAft>
              <a:defRPr/>
            </a:pPr>
            <a:r>
              <a:rPr lang="en-US" sz="3200" dirty="0"/>
              <a:t>The questions raised when abortion is considered, </a:t>
            </a:r>
            <a:r>
              <a:rPr lang="en-US" sz="3200" dirty="0">
                <a:solidFill>
                  <a:srgbClr val="FF0000"/>
                </a:solidFill>
              </a:rPr>
              <a:t>“</a:t>
            </a:r>
            <a:r>
              <a:rPr lang="en-US" sz="3200" b="1" dirty="0">
                <a:solidFill>
                  <a:srgbClr val="FF0000"/>
                </a:solidFill>
              </a:rPr>
              <a:t>When does life begin?</a:t>
            </a:r>
            <a:r>
              <a:rPr lang="en-US" sz="3200" dirty="0">
                <a:solidFill>
                  <a:srgbClr val="FF0000"/>
                </a:solidFill>
              </a:rPr>
              <a:t>” </a:t>
            </a:r>
            <a:br>
              <a:rPr lang="en-US" sz="3200" dirty="0">
                <a:solidFill>
                  <a:srgbClr val="FF0000"/>
                </a:solidFill>
              </a:rPr>
            </a:br>
            <a:r>
              <a:rPr lang="en-US" sz="3200" dirty="0">
                <a:solidFill>
                  <a:srgbClr val="FF0000"/>
                </a:solidFill>
              </a:rPr>
              <a:t>“</a:t>
            </a:r>
            <a:r>
              <a:rPr lang="en-US" sz="3200" b="1" dirty="0">
                <a:solidFill>
                  <a:srgbClr val="FF0000"/>
                </a:solidFill>
              </a:rPr>
              <a:t>When does death occur?</a:t>
            </a:r>
            <a:r>
              <a:rPr lang="en-US" sz="3200" dirty="0">
                <a:solidFill>
                  <a:srgbClr val="FF0000"/>
                </a:solidFill>
              </a:rPr>
              <a:t>”</a:t>
            </a:r>
            <a:br>
              <a:rPr lang="en-US" sz="3200" dirty="0"/>
            </a:br>
            <a:r>
              <a:rPr lang="en-US" sz="3200" dirty="0"/>
              <a:t>To answer one is to answer the other …</a:t>
            </a:r>
            <a:endParaRPr lang="en-US" sz="3200" b="1" dirty="0"/>
          </a:p>
        </p:txBody>
      </p:sp>
      <p:sp>
        <p:nvSpPr>
          <p:cNvPr id="3" name="Content Placeholder 2">
            <a:extLst>
              <a:ext uri="{FF2B5EF4-FFF2-40B4-BE49-F238E27FC236}">
                <a16:creationId xmlns:a16="http://schemas.microsoft.com/office/drawing/2014/main" id="{2655B193-D375-40D5-9BB7-89D89EDFA334}"/>
              </a:ext>
            </a:extLst>
          </p:cNvPr>
          <p:cNvSpPr>
            <a:spLocks noGrp="1"/>
          </p:cNvSpPr>
          <p:nvPr>
            <p:ph idx="1"/>
          </p:nvPr>
        </p:nvSpPr>
        <p:spPr>
          <a:xfrm>
            <a:off x="180976" y="2819399"/>
            <a:ext cx="8820150" cy="3665619"/>
          </a:xfrm>
        </p:spPr>
        <p:txBody>
          <a:bodyPr rtlCol="0">
            <a:spAutoFit/>
          </a:bodyPr>
          <a:lstStyle/>
          <a:p>
            <a:r>
              <a:rPr lang="en-US" sz="2700" dirty="0"/>
              <a:t>Death is defined scripturally as the separation of the human spirit from the body. (James 2:26; Ecclesiastes 12:7).</a:t>
            </a:r>
          </a:p>
          <a:p>
            <a:r>
              <a:rPr lang="en-US" sz="2700" dirty="0"/>
              <a:t>Certainly a child may die at birth (or before), but as long as he is alive, the human spirit is within him, for without the spirit, his little body would be lifeless.</a:t>
            </a:r>
          </a:p>
          <a:p>
            <a:r>
              <a:rPr lang="en-US" sz="2700" dirty="0"/>
              <a:t>If death occurs when the spirit departs the body, life exists when the spirit and body are together.</a:t>
            </a:r>
          </a:p>
          <a:p>
            <a:r>
              <a:rPr lang="en-US" sz="2700" b="1" dirty="0">
                <a:solidFill>
                  <a:srgbClr val="FF0000"/>
                </a:solidFill>
              </a:rPr>
              <a:t>These passages confirm that LIFE exists in the womb.</a:t>
            </a:r>
          </a:p>
        </p:txBody>
      </p:sp>
    </p:spTree>
    <p:extLst>
      <p:ext uri="{BB962C8B-B14F-4D97-AF65-F5344CB8AC3E}">
        <p14:creationId xmlns:p14="http://schemas.microsoft.com/office/powerpoint/2010/main" val="19652354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94E2117D-6F14-4F7D-AAFA-5A13A7F481B5}"/>
              </a:ext>
            </a:extLst>
          </p:cNvPr>
          <p:cNvSpPr>
            <a:spLocks noGrp="1"/>
          </p:cNvSpPr>
          <p:nvPr>
            <p:ph type="title"/>
          </p:nvPr>
        </p:nvSpPr>
        <p:spPr>
          <a:xfrm>
            <a:off x="457200" y="186779"/>
            <a:ext cx="8229600" cy="769441"/>
          </a:xfrm>
        </p:spPr>
        <p:txBody>
          <a:bodyPr>
            <a:spAutoFit/>
          </a:bodyPr>
          <a:lstStyle/>
          <a:p>
            <a:pPr eaLnBrk="1" hangingPunct="1"/>
            <a:r>
              <a:rPr lang="en-US" altLang="en-US" b="1" dirty="0"/>
              <a:t>Evidence of Life:</a:t>
            </a:r>
          </a:p>
        </p:txBody>
      </p:sp>
      <p:sp>
        <p:nvSpPr>
          <p:cNvPr id="3" name="Content Placeholder 2">
            <a:extLst>
              <a:ext uri="{FF2B5EF4-FFF2-40B4-BE49-F238E27FC236}">
                <a16:creationId xmlns:a16="http://schemas.microsoft.com/office/drawing/2014/main" id="{14B6553A-7ADE-44F2-94A7-DA29E6D20A04}"/>
              </a:ext>
            </a:extLst>
          </p:cNvPr>
          <p:cNvSpPr>
            <a:spLocks noGrp="1"/>
          </p:cNvSpPr>
          <p:nvPr>
            <p:ph idx="1"/>
          </p:nvPr>
        </p:nvSpPr>
        <p:spPr>
          <a:xfrm>
            <a:off x="200025" y="981957"/>
            <a:ext cx="8743950" cy="5853910"/>
          </a:xfrm>
        </p:spPr>
        <p:txBody>
          <a:bodyPr rtlCol="0">
            <a:spAutoFit/>
          </a:bodyPr>
          <a:lstStyle/>
          <a:p>
            <a:r>
              <a:rPr lang="en-US" sz="2400" dirty="0"/>
              <a:t>“From conception, when the sperm and egg unite, the child is a complex, dynamic, rapidly growing organism.</a:t>
            </a:r>
          </a:p>
          <a:p>
            <a:r>
              <a:rPr lang="en-US" sz="2400" dirty="0"/>
              <a:t>“About seven to nine days after conception, when there are already several hundred cells of the new individual formed, contact with the uterus is made, and implantation and nourishment begin. Blood cells form at 17 days, and a heart as early as 18 days. The heart starts irregular pulsating at 24 days and about a week later smooths into rhythmic contractions.</a:t>
            </a:r>
          </a:p>
          <a:p>
            <a:r>
              <a:rPr lang="en-US" sz="2400" dirty="0"/>
              <a:t>“At about 18 days, the development of the nervous system is under way, the baby’s eyes begin to form at 19 days, and by the 20</a:t>
            </a:r>
            <a:r>
              <a:rPr lang="en-US" sz="2400" baseline="30000" dirty="0"/>
              <a:t>th</a:t>
            </a:r>
            <a:r>
              <a:rPr lang="en-US" sz="2400" dirty="0"/>
              <a:t> day the foundation of the child’s brain, spinal cord, and entire nervous system is established.</a:t>
            </a:r>
          </a:p>
          <a:p>
            <a:r>
              <a:rPr lang="en-US" sz="2400" dirty="0"/>
              <a:t>“By the 33</a:t>
            </a:r>
            <a:r>
              <a:rPr lang="en-US" sz="2400" baseline="30000" dirty="0"/>
              <a:t>rd</a:t>
            </a:r>
            <a:r>
              <a:rPr lang="en-US" sz="2400" dirty="0"/>
              <a:t> day, the cerebral cortex (that part of the central nervous system that governs motor activity as well as intellect) may be seen.”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94E2117D-6F14-4F7D-AAFA-5A13A7F481B5}"/>
              </a:ext>
            </a:extLst>
          </p:cNvPr>
          <p:cNvSpPr>
            <a:spLocks noGrp="1"/>
          </p:cNvSpPr>
          <p:nvPr>
            <p:ph type="title"/>
          </p:nvPr>
        </p:nvSpPr>
        <p:spPr>
          <a:xfrm>
            <a:off x="457200" y="186779"/>
            <a:ext cx="8229600" cy="769441"/>
          </a:xfrm>
        </p:spPr>
        <p:txBody>
          <a:bodyPr>
            <a:spAutoFit/>
          </a:bodyPr>
          <a:lstStyle/>
          <a:p>
            <a:pPr eaLnBrk="1" hangingPunct="1"/>
            <a:r>
              <a:rPr lang="en-US" altLang="en-US" b="1" dirty="0"/>
              <a:t>Evidence of Life:</a:t>
            </a:r>
          </a:p>
        </p:txBody>
      </p:sp>
      <p:sp>
        <p:nvSpPr>
          <p:cNvPr id="3" name="Content Placeholder 2">
            <a:extLst>
              <a:ext uri="{FF2B5EF4-FFF2-40B4-BE49-F238E27FC236}">
                <a16:creationId xmlns:a16="http://schemas.microsoft.com/office/drawing/2014/main" id="{14B6553A-7ADE-44F2-94A7-DA29E6D20A04}"/>
              </a:ext>
            </a:extLst>
          </p:cNvPr>
          <p:cNvSpPr>
            <a:spLocks noGrp="1"/>
          </p:cNvSpPr>
          <p:nvPr>
            <p:ph idx="1"/>
          </p:nvPr>
        </p:nvSpPr>
        <p:spPr>
          <a:xfrm>
            <a:off x="103695" y="1009651"/>
            <a:ext cx="8887905" cy="5669244"/>
          </a:xfrm>
        </p:spPr>
        <p:txBody>
          <a:bodyPr wrap="square" rtlCol="0">
            <a:spAutoFit/>
          </a:bodyPr>
          <a:lstStyle/>
          <a:p>
            <a:r>
              <a:rPr lang="en-US" sz="2400" dirty="0"/>
              <a:t>“By the beginning of the second month, the unborn child looks distinctly, human, yet the mother is not aware that she is pregnant.</a:t>
            </a:r>
          </a:p>
          <a:p>
            <a:r>
              <a:rPr lang="en-US" sz="2400" dirty="0"/>
              <a:t>“Brain waves have been noted at 43 days, the heart beats strongly, the stomach produces digestive juices, the liver manufactures blood cells, and the kidneys are functioning.</a:t>
            </a:r>
          </a:p>
          <a:p>
            <a:r>
              <a:rPr lang="en-US" sz="2400" dirty="0"/>
              <a:t>“After the 8</a:t>
            </a:r>
            <a:r>
              <a:rPr lang="en-US" sz="2400" baseline="30000" dirty="0"/>
              <a:t>th</a:t>
            </a:r>
            <a:r>
              <a:rPr lang="en-US" sz="2400" dirty="0"/>
              <a:t> week, no further original organs will form – everything that is already present will be found in the full-term baby. From this point until adulthood, when full growth is achieved somewhere between 25 and 27 years, the changes in the body will be mainly in dimension.</a:t>
            </a:r>
          </a:p>
          <a:p>
            <a:r>
              <a:rPr lang="en-US" sz="2400" dirty="0"/>
              <a:t>“In the 3</a:t>
            </a:r>
            <a:r>
              <a:rPr lang="en-US" sz="2400" baseline="30000" dirty="0"/>
              <a:t>rd</a:t>
            </a:r>
            <a:r>
              <a:rPr lang="en-US" sz="2400" dirty="0"/>
              <a:t> month, the child becomes very active and by the end of the month kicks his legs, turns his feet, moves his thumbs, bends his wrists, turns his head, frowns, squints, and opens his mouth.”</a:t>
            </a:r>
            <a:br>
              <a:rPr lang="en-US" sz="2000" dirty="0"/>
            </a:br>
            <a:r>
              <a:rPr lang="en-US" sz="1800" dirty="0"/>
              <a:t>(“</a:t>
            </a:r>
            <a:r>
              <a:rPr lang="en-US" sz="1800" b="1" dirty="0"/>
              <a:t>Abortion: The Medical Evidence Against</a:t>
            </a:r>
            <a:r>
              <a:rPr lang="en-US" sz="1800" dirty="0"/>
              <a:t>,” John M. Langone. As quoted by Clifford </a:t>
            </a:r>
            <a:r>
              <a:rPr lang="en-US" sz="1800" dirty="0" err="1"/>
              <a:t>Bajema</a:t>
            </a:r>
            <a:r>
              <a:rPr lang="en-US" sz="1800" dirty="0"/>
              <a:t>, </a:t>
            </a:r>
            <a:r>
              <a:rPr lang="en-US" sz="1800" i="1" dirty="0"/>
              <a:t>Abortion And The Meaning of Personhood,</a:t>
            </a:r>
            <a:r>
              <a:rPr lang="en-US" sz="1800" dirty="0"/>
              <a:t> Baker, Grand Rapids, pages 25-27)</a:t>
            </a:r>
            <a:endParaRPr lang="en-US" sz="1400" b="1" dirty="0"/>
          </a:p>
        </p:txBody>
      </p:sp>
    </p:spTree>
    <p:extLst>
      <p:ext uri="{BB962C8B-B14F-4D97-AF65-F5344CB8AC3E}">
        <p14:creationId xmlns:p14="http://schemas.microsoft.com/office/powerpoint/2010/main" val="180628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EEC020C9-6B00-4475-AAAD-DB7727A90C41}"/>
              </a:ext>
            </a:extLst>
          </p:cNvPr>
          <p:cNvSpPr>
            <a:spLocks noGrp="1"/>
          </p:cNvSpPr>
          <p:nvPr>
            <p:ph type="title"/>
          </p:nvPr>
        </p:nvSpPr>
        <p:spPr>
          <a:xfrm>
            <a:off x="142875" y="347114"/>
            <a:ext cx="8858250" cy="769441"/>
          </a:xfrm>
        </p:spPr>
        <p:txBody>
          <a:bodyPr>
            <a:spAutoFit/>
          </a:bodyPr>
          <a:lstStyle/>
          <a:p>
            <a:pPr eaLnBrk="1" hangingPunct="1"/>
            <a:r>
              <a:rPr lang="en-US" altLang="en-US" b="1" dirty="0"/>
              <a:t>Abortion – What Does The Bible Say?</a:t>
            </a:r>
          </a:p>
        </p:txBody>
      </p:sp>
      <p:sp>
        <p:nvSpPr>
          <p:cNvPr id="3" name="Content Placeholder 2">
            <a:extLst>
              <a:ext uri="{FF2B5EF4-FFF2-40B4-BE49-F238E27FC236}">
                <a16:creationId xmlns:a16="http://schemas.microsoft.com/office/drawing/2014/main" id="{1225583B-F9DD-4F05-91FA-FB91692AD612}"/>
              </a:ext>
            </a:extLst>
          </p:cNvPr>
          <p:cNvSpPr>
            <a:spLocks noGrp="1"/>
          </p:cNvSpPr>
          <p:nvPr>
            <p:ph idx="1"/>
          </p:nvPr>
        </p:nvSpPr>
        <p:spPr>
          <a:xfrm>
            <a:off x="142875" y="1392810"/>
            <a:ext cx="8858250" cy="5213735"/>
          </a:xfrm>
        </p:spPr>
        <p:txBody>
          <a:bodyPr wrap="square" rtlCol="0">
            <a:spAutoFit/>
          </a:bodyPr>
          <a:lstStyle/>
          <a:p>
            <a:pPr eaLnBrk="1" fontAlgn="auto" hangingPunct="1">
              <a:spcAft>
                <a:spcPts val="0"/>
              </a:spcAft>
              <a:defRPr/>
            </a:pPr>
            <a:r>
              <a:rPr lang="en-US" b="1" dirty="0">
                <a:solidFill>
                  <a:srgbClr val="FF0000"/>
                </a:solidFill>
              </a:rPr>
              <a:t>Life is a gift from God. </a:t>
            </a:r>
            <a:r>
              <a:rPr lang="en-US" dirty="0"/>
              <a:t>Acts 17:25, </a:t>
            </a:r>
            <a:r>
              <a:rPr lang="en-US" i="1" dirty="0"/>
              <a:t>“He giveth life and breath to all things.”</a:t>
            </a:r>
            <a:endParaRPr lang="en-US" dirty="0"/>
          </a:p>
          <a:p>
            <a:pPr eaLnBrk="1" fontAlgn="auto" hangingPunct="1">
              <a:spcAft>
                <a:spcPts val="0"/>
              </a:spcAft>
              <a:defRPr/>
            </a:pPr>
            <a:r>
              <a:rPr lang="en-US" b="1" dirty="0">
                <a:solidFill>
                  <a:srgbClr val="FF0000"/>
                </a:solidFill>
              </a:rPr>
              <a:t>Abortion is the taking of</a:t>
            </a:r>
            <a:r>
              <a:rPr lang="en-US" dirty="0">
                <a:solidFill>
                  <a:srgbClr val="FF0000"/>
                </a:solidFill>
              </a:rPr>
              <a:t> </a:t>
            </a:r>
            <a:r>
              <a:rPr lang="en-US" i="1" dirty="0">
                <a:solidFill>
                  <a:srgbClr val="FF0000"/>
                </a:solidFill>
              </a:rPr>
              <a:t>“</a:t>
            </a:r>
            <a:r>
              <a:rPr lang="en-US" b="1" i="1" dirty="0">
                <a:solidFill>
                  <a:srgbClr val="FF0000"/>
                </a:solidFill>
              </a:rPr>
              <a:t>innocent blood</a:t>
            </a:r>
            <a:r>
              <a:rPr lang="en-US" i="1" dirty="0">
                <a:solidFill>
                  <a:srgbClr val="FF0000"/>
                </a:solidFill>
              </a:rPr>
              <a:t>”! </a:t>
            </a:r>
            <a:r>
              <a:rPr lang="en-US" dirty="0"/>
              <a:t>Genesis 9:6; 1 Corinthians 6:9-10,</a:t>
            </a:r>
            <a:br>
              <a:rPr lang="en-US" dirty="0"/>
            </a:br>
            <a:r>
              <a:rPr lang="en-US" dirty="0"/>
              <a:t>Galatians 5:19-21; Revelation 21:8; Exodus 20:13; 21:22-23; Romans 13:9</a:t>
            </a:r>
          </a:p>
          <a:p>
            <a:pPr eaLnBrk="1" fontAlgn="auto" hangingPunct="1">
              <a:spcAft>
                <a:spcPts val="0"/>
              </a:spcAft>
              <a:defRPr/>
            </a:pPr>
            <a:r>
              <a:rPr lang="en-US" dirty="0"/>
              <a:t>In Proverbs 6:16-17 Solomon tells, </a:t>
            </a:r>
            <a:r>
              <a:rPr lang="en-US" i="1" dirty="0"/>
              <a:t>“There are six things which Jehovah hateth; yea, seven which are an abomination unto him: haughty eyes, a lying tongue, and </a:t>
            </a:r>
            <a:r>
              <a:rPr lang="en-US" i="1" dirty="0">
                <a:solidFill>
                  <a:srgbClr val="FF0000"/>
                </a:solidFill>
              </a:rPr>
              <a:t>hands that shed innocent blood …”</a:t>
            </a:r>
            <a:endParaRPr lang="en-US"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081F85-3CD1-4F97-83EE-49183D678E57}"/>
              </a:ext>
            </a:extLst>
          </p:cNvPr>
          <p:cNvSpPr>
            <a:spLocks noGrp="1"/>
          </p:cNvSpPr>
          <p:nvPr>
            <p:ph idx="1"/>
          </p:nvPr>
        </p:nvSpPr>
        <p:spPr>
          <a:xfrm>
            <a:off x="65988" y="1169123"/>
            <a:ext cx="9012024" cy="5262979"/>
          </a:xfrm>
        </p:spPr>
        <p:txBody>
          <a:bodyPr wrap="square" rtlCol="0">
            <a:spAutoFit/>
          </a:bodyPr>
          <a:lstStyle/>
          <a:p>
            <a:pPr>
              <a:spcBef>
                <a:spcPts val="0"/>
              </a:spcBef>
            </a:pPr>
            <a:r>
              <a:rPr lang="en-US" sz="2800" b="1" u="sng" dirty="0"/>
              <a:t>The Bible</a:t>
            </a:r>
            <a:r>
              <a:rPr lang="en-US" sz="2800" b="1" dirty="0"/>
              <a:t> stresses</a:t>
            </a:r>
            <a:r>
              <a:rPr lang="en-US" sz="2800" dirty="0"/>
              <a:t> “</a:t>
            </a:r>
            <a:r>
              <a:rPr lang="en-US" sz="2800" b="1" dirty="0">
                <a:solidFill>
                  <a:srgbClr val="FF0000"/>
                </a:solidFill>
              </a:rPr>
              <a:t>The Sanctity Of Life</a:t>
            </a:r>
            <a:r>
              <a:rPr lang="en-US" sz="2800" dirty="0"/>
              <a:t>” </a:t>
            </a:r>
            <a:r>
              <a:rPr lang="en-US" sz="2800" b="1" dirty="0"/>
              <a:t>Genesis 1:26-27</a:t>
            </a:r>
          </a:p>
          <a:p>
            <a:pPr>
              <a:spcBef>
                <a:spcPts val="0"/>
              </a:spcBef>
            </a:pPr>
            <a:r>
              <a:rPr lang="en-US" sz="2800" dirty="0"/>
              <a:t>Genesis 9:6, </a:t>
            </a:r>
            <a:r>
              <a:rPr lang="en-US" sz="2800" i="1" dirty="0"/>
              <a:t>“Whoso sheddeth man’s blood, by man shall his blood be shed. For in the image of God made he man</a:t>
            </a:r>
            <a:r>
              <a:rPr lang="en-US" sz="2800" dirty="0"/>
              <a:t>.” (cf. Hebrews 12:9)</a:t>
            </a:r>
          </a:p>
          <a:p>
            <a:pPr>
              <a:spcBef>
                <a:spcPts val="0"/>
              </a:spcBef>
            </a:pPr>
            <a:r>
              <a:rPr lang="en-US" sz="2800" b="1" u="sng" dirty="0"/>
              <a:t>Abortion</a:t>
            </a:r>
            <a:r>
              <a:rPr lang="en-US" sz="2800" b="1" dirty="0"/>
              <a:t> Creates</a:t>
            </a:r>
            <a:r>
              <a:rPr lang="en-US" sz="2800" dirty="0"/>
              <a:t> “</a:t>
            </a:r>
            <a:r>
              <a:rPr lang="en-US" sz="2800" b="1" dirty="0">
                <a:solidFill>
                  <a:srgbClr val="FF0000"/>
                </a:solidFill>
              </a:rPr>
              <a:t>A Culture of Death</a:t>
            </a:r>
            <a:r>
              <a:rPr lang="en-US" sz="2800" b="1" dirty="0"/>
              <a:t>!</a:t>
            </a:r>
            <a:r>
              <a:rPr lang="en-US" sz="2800" dirty="0"/>
              <a:t>”</a:t>
            </a:r>
          </a:p>
          <a:p>
            <a:pPr>
              <a:spcBef>
                <a:spcPts val="0"/>
              </a:spcBef>
            </a:pPr>
            <a:r>
              <a:rPr lang="en-US" sz="2800" dirty="0"/>
              <a:t>Where will it all end?</a:t>
            </a:r>
          </a:p>
          <a:p>
            <a:pPr lvl="1">
              <a:spcBef>
                <a:spcPts val="0"/>
              </a:spcBef>
            </a:pPr>
            <a:r>
              <a:rPr lang="en-US" sz="2400" dirty="0"/>
              <a:t>If we do not value the life of an unborn child …</a:t>
            </a:r>
          </a:p>
          <a:p>
            <a:pPr lvl="1">
              <a:spcBef>
                <a:spcPts val="0"/>
              </a:spcBef>
            </a:pPr>
            <a:r>
              <a:rPr lang="en-US" sz="2400" dirty="0"/>
              <a:t>Will it lead us to “put to sleep” the aged, the infirm, the mental patient, the deformed, or diseased?</a:t>
            </a:r>
          </a:p>
          <a:p>
            <a:pPr lvl="1">
              <a:spcBef>
                <a:spcPts val="0"/>
              </a:spcBef>
            </a:pPr>
            <a:r>
              <a:rPr lang="en-US" sz="2400" dirty="0"/>
              <a:t>Continue to instruct our young people in true moral values and biblical principles.</a:t>
            </a:r>
            <a:endParaRPr lang="en-US" altLang="en-US" sz="2400" i="1" u="sng" dirty="0"/>
          </a:p>
          <a:p>
            <a:pPr lvl="1">
              <a:spcBef>
                <a:spcPts val="0"/>
              </a:spcBef>
            </a:pPr>
            <a:r>
              <a:rPr lang="en-US" altLang="en-US" sz="2400" dirty="0"/>
              <a:t>Proverbs 14:34, </a:t>
            </a:r>
            <a:r>
              <a:rPr lang="en-US" altLang="en-US" sz="2400" i="1" dirty="0"/>
              <a:t>“Righteousness exalteth a nation, but sin is a reproach to any people.”</a:t>
            </a:r>
          </a:p>
        </p:txBody>
      </p:sp>
      <p:sp>
        <p:nvSpPr>
          <p:cNvPr id="4" name="Title 1">
            <a:extLst>
              <a:ext uri="{FF2B5EF4-FFF2-40B4-BE49-F238E27FC236}">
                <a16:creationId xmlns:a16="http://schemas.microsoft.com/office/drawing/2014/main" id="{2AEFE9DC-72D0-4B14-B45C-BDF387C5AEEF}"/>
              </a:ext>
            </a:extLst>
          </p:cNvPr>
          <p:cNvSpPr txBox="1">
            <a:spLocks/>
          </p:cNvSpPr>
          <p:nvPr/>
        </p:nvSpPr>
        <p:spPr bwMode="auto">
          <a:xfrm>
            <a:off x="142875" y="339996"/>
            <a:ext cx="885825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b="1" dirty="0"/>
              <a:t>Abortion – What Does The Bible Say?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F921AE12-E02B-494A-8BAC-6E92528C1513}"/>
              </a:ext>
            </a:extLst>
          </p:cNvPr>
          <p:cNvSpPr>
            <a:spLocks noGrp="1"/>
          </p:cNvSpPr>
          <p:nvPr>
            <p:ph type="title"/>
          </p:nvPr>
        </p:nvSpPr>
        <p:spPr>
          <a:xfrm>
            <a:off x="457200" y="461417"/>
            <a:ext cx="8229600" cy="769441"/>
          </a:xfrm>
        </p:spPr>
        <p:txBody>
          <a:bodyPr>
            <a:spAutoFit/>
          </a:bodyPr>
          <a:lstStyle/>
          <a:p>
            <a:pPr eaLnBrk="1" hangingPunct="1"/>
            <a:r>
              <a:rPr lang="en-US" altLang="en-US" b="1" dirty="0"/>
              <a:t>Conclusion:</a:t>
            </a:r>
          </a:p>
        </p:txBody>
      </p:sp>
      <p:sp>
        <p:nvSpPr>
          <p:cNvPr id="3" name="Content Placeholder 2">
            <a:extLst>
              <a:ext uri="{FF2B5EF4-FFF2-40B4-BE49-F238E27FC236}">
                <a16:creationId xmlns:a16="http://schemas.microsoft.com/office/drawing/2014/main" id="{6BD96B86-7AFF-408C-B99D-76D883DEAC82}"/>
              </a:ext>
            </a:extLst>
          </p:cNvPr>
          <p:cNvSpPr>
            <a:spLocks noGrp="1"/>
          </p:cNvSpPr>
          <p:nvPr>
            <p:ph idx="1"/>
          </p:nvPr>
        </p:nvSpPr>
        <p:spPr>
          <a:xfrm>
            <a:off x="457200" y="1600202"/>
            <a:ext cx="8229600" cy="4819781"/>
          </a:xfrm>
        </p:spPr>
        <p:txBody>
          <a:bodyPr rtlCol="0">
            <a:spAutoFit/>
          </a:bodyPr>
          <a:lstStyle/>
          <a:p>
            <a:pPr marL="0" indent="0" eaLnBrk="1" fontAlgn="auto" hangingPunct="1">
              <a:spcAft>
                <a:spcPts val="0"/>
              </a:spcAft>
              <a:buNone/>
              <a:defRPr/>
            </a:pPr>
            <a:r>
              <a:rPr lang="en-US" b="1" dirty="0">
                <a:solidFill>
                  <a:srgbClr val="FF0000"/>
                </a:solidFill>
              </a:rPr>
              <a:t>Jesus came to give us Life!</a:t>
            </a:r>
          </a:p>
          <a:p>
            <a:pPr eaLnBrk="1" fontAlgn="auto" hangingPunct="1">
              <a:spcAft>
                <a:spcPts val="0"/>
              </a:spcAft>
              <a:defRPr/>
            </a:pPr>
            <a:r>
              <a:rPr lang="en-US" dirty="0"/>
              <a:t>John 14:6, </a:t>
            </a:r>
            <a:r>
              <a:rPr lang="en-US" i="1" dirty="0"/>
              <a:t>“I am the Way, the truth, and the </a:t>
            </a:r>
            <a:r>
              <a:rPr lang="en-US" i="1" dirty="0">
                <a:solidFill>
                  <a:srgbClr val="FF0000"/>
                </a:solidFill>
              </a:rPr>
              <a:t>life</a:t>
            </a:r>
            <a:r>
              <a:rPr lang="en-US" i="1" dirty="0"/>
              <a:t>, no man cometh unto the Father, but by Me.”</a:t>
            </a:r>
          </a:p>
          <a:p>
            <a:pPr eaLnBrk="1" fontAlgn="auto" hangingPunct="1">
              <a:spcAft>
                <a:spcPts val="0"/>
              </a:spcAft>
              <a:defRPr/>
            </a:pPr>
            <a:r>
              <a:rPr lang="en-US" dirty="0"/>
              <a:t>John 1:4, </a:t>
            </a:r>
            <a:r>
              <a:rPr lang="en-US" i="1" dirty="0"/>
              <a:t>“In Him </a:t>
            </a:r>
            <a:r>
              <a:rPr lang="en-US" i="1" dirty="0">
                <a:solidFill>
                  <a:srgbClr val="FF0000"/>
                </a:solidFill>
              </a:rPr>
              <a:t>was life</a:t>
            </a:r>
            <a:r>
              <a:rPr lang="en-US" i="1" dirty="0"/>
              <a:t>; and the life was the light of men.”</a:t>
            </a:r>
          </a:p>
          <a:p>
            <a:pPr eaLnBrk="1" fontAlgn="auto" hangingPunct="1">
              <a:spcAft>
                <a:spcPts val="0"/>
              </a:spcAft>
              <a:defRPr/>
            </a:pPr>
            <a:r>
              <a:rPr lang="en-US" dirty="0"/>
              <a:t>1 John 5:12, </a:t>
            </a:r>
            <a:r>
              <a:rPr lang="en-US" i="1" dirty="0"/>
              <a:t>“He that hath the Son hath the </a:t>
            </a:r>
            <a:r>
              <a:rPr lang="en-US" i="1" dirty="0">
                <a:solidFill>
                  <a:srgbClr val="FF0000"/>
                </a:solidFill>
              </a:rPr>
              <a:t>life</a:t>
            </a:r>
            <a:r>
              <a:rPr lang="en-US" i="1" dirty="0"/>
              <a:t>; he that hath not the Son of God hath not the </a:t>
            </a:r>
            <a:r>
              <a:rPr lang="en-US" i="1" dirty="0">
                <a:solidFill>
                  <a:srgbClr val="FF0000"/>
                </a:solidFill>
              </a:rPr>
              <a:t>life</a:t>
            </a:r>
            <a:r>
              <a:rPr lang="en-US" i="1"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a:extLst>
              <a:ext uri="{FF2B5EF4-FFF2-40B4-BE49-F238E27FC236}">
                <a16:creationId xmlns:a16="http://schemas.microsoft.com/office/drawing/2014/main" id="{B63D7DD4-8678-4C6C-A73C-1EBC01CC661F}"/>
              </a:ext>
            </a:extLst>
          </p:cNvPr>
          <p:cNvSpPr>
            <a:spLocks noGrp="1"/>
          </p:cNvSpPr>
          <p:nvPr>
            <p:ph type="title"/>
          </p:nvPr>
        </p:nvSpPr>
        <p:spPr>
          <a:xfrm>
            <a:off x="457200" y="461417"/>
            <a:ext cx="8229600" cy="769441"/>
          </a:xfrm>
        </p:spPr>
        <p:txBody>
          <a:bodyPr>
            <a:spAutoFit/>
          </a:bodyPr>
          <a:lstStyle/>
          <a:p>
            <a:pPr eaLnBrk="1" hangingPunct="1"/>
            <a:r>
              <a:rPr lang="en-US" altLang="en-US" b="1" dirty="0">
                <a:solidFill>
                  <a:srgbClr val="FF0000"/>
                </a:solidFill>
              </a:rPr>
              <a:t>Abortion!</a:t>
            </a:r>
          </a:p>
        </p:txBody>
      </p:sp>
      <p:sp>
        <p:nvSpPr>
          <p:cNvPr id="5" name="Content Placeholder 4">
            <a:extLst>
              <a:ext uri="{FF2B5EF4-FFF2-40B4-BE49-F238E27FC236}">
                <a16:creationId xmlns:a16="http://schemas.microsoft.com/office/drawing/2014/main" id="{FA902FFE-0C2C-48AD-A6E3-5408E77324BA}"/>
              </a:ext>
            </a:extLst>
          </p:cNvPr>
          <p:cNvSpPr>
            <a:spLocks noGrp="1"/>
          </p:cNvSpPr>
          <p:nvPr>
            <p:ph idx="1"/>
          </p:nvPr>
        </p:nvSpPr>
        <p:spPr>
          <a:xfrm>
            <a:off x="457200" y="1600202"/>
            <a:ext cx="8229600" cy="4622804"/>
          </a:xfrm>
        </p:spPr>
        <p:txBody>
          <a:bodyPr rtlCol="0">
            <a:spAutoFit/>
          </a:bodyPr>
          <a:lstStyle/>
          <a:p>
            <a:pPr eaLnBrk="1" fontAlgn="auto" hangingPunct="1">
              <a:spcAft>
                <a:spcPts val="0"/>
              </a:spcAft>
              <a:defRPr/>
            </a:pPr>
            <a:r>
              <a:rPr lang="en-US" b="1" u="sng" dirty="0"/>
              <a:t>Definition</a:t>
            </a:r>
            <a:r>
              <a:rPr lang="en-US" b="1" dirty="0"/>
              <a:t>: “Abortion </a:t>
            </a:r>
            <a:r>
              <a:rPr lang="en-US" dirty="0"/>
              <a:t>is the termination of a </a:t>
            </a:r>
            <a:r>
              <a:rPr lang="en-US" dirty="0">
                <a:hlinkClick r:id="rId3" tooltip="Pregnancy"/>
              </a:rPr>
              <a:t>pregnancy</a:t>
            </a:r>
            <a:r>
              <a:rPr lang="en-US" dirty="0"/>
              <a:t> by removal or expulsion of an </a:t>
            </a:r>
            <a:r>
              <a:rPr lang="en-US" dirty="0">
                <a:hlinkClick r:id="rId4" tooltip="Embryo"/>
              </a:rPr>
              <a:t>embryo</a:t>
            </a:r>
            <a:r>
              <a:rPr lang="en-US" dirty="0"/>
              <a:t> or </a:t>
            </a:r>
            <a:r>
              <a:rPr lang="en-US" dirty="0">
                <a:hlinkClick r:id="rId5" tooltip="Fetus"/>
              </a:rPr>
              <a:t>fetus</a:t>
            </a:r>
            <a:r>
              <a:rPr lang="en-US" dirty="0"/>
              <a:t>.</a:t>
            </a:r>
            <a:r>
              <a:rPr lang="en-US" dirty="0">
                <a:hlinkClick r:id="rId6">
                  <a:extLst>
                    <a:ext uri="{A12FA001-AC4F-418D-AE19-62706E023703}">
                      <ahyp:hlinkClr xmlns:ahyp="http://schemas.microsoft.com/office/drawing/2018/hyperlinkcolor" val="tx"/>
                    </a:ext>
                  </a:extLst>
                </a:hlinkClick>
              </a:rPr>
              <a:t>”</a:t>
            </a:r>
            <a:r>
              <a:rPr lang="en-US" baseline="30000" dirty="0">
                <a:solidFill>
                  <a:srgbClr val="0000FF"/>
                </a:solidFill>
                <a:hlinkClick r:id="rId6">
                  <a:extLst>
                    <a:ext uri="{A12FA001-AC4F-418D-AE19-62706E023703}">
                      <ahyp:hlinkClr xmlns:ahyp="http://schemas.microsoft.com/office/drawing/2018/hyperlinkcolor" val="tx"/>
                    </a:ext>
                  </a:extLst>
                </a:hlinkClick>
              </a:rPr>
              <a:t>[note 1 </a:t>
            </a:r>
            <a:r>
              <a:rPr lang="en-US" baseline="30000" dirty="0"/>
              <a:t>]</a:t>
            </a:r>
          </a:p>
          <a:p>
            <a:pPr eaLnBrk="1" fontAlgn="auto" hangingPunct="1">
              <a:spcAft>
                <a:spcPts val="0"/>
              </a:spcAft>
              <a:defRPr/>
            </a:pPr>
            <a:r>
              <a:rPr lang="en-US" dirty="0"/>
              <a:t>“Definitions of abortion vary from one source to another. Abortion has many definitions that can differ from each other in significant ways. Given the contentious nature of abortion, lawmakers and other stakeholders often face controversy in defining abortion.” </a:t>
            </a:r>
            <a:r>
              <a:rPr lang="en-US" sz="2600" dirty="0">
                <a:hlinkClick r:id="rId7"/>
              </a:rPr>
              <a:t>Wikipedia</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D6A4-FA53-42BC-8E68-299D8561DA8E}"/>
              </a:ext>
            </a:extLst>
          </p:cNvPr>
          <p:cNvSpPr>
            <a:spLocks noGrp="1"/>
          </p:cNvSpPr>
          <p:nvPr>
            <p:ph type="title"/>
          </p:nvPr>
        </p:nvSpPr>
        <p:spPr>
          <a:xfrm>
            <a:off x="311088" y="320012"/>
            <a:ext cx="8554825" cy="769441"/>
          </a:xfrm>
        </p:spPr>
        <p:txBody>
          <a:bodyPr wrap="square" rtlCol="0">
            <a:spAutoFit/>
          </a:bodyPr>
          <a:lstStyle/>
          <a:p>
            <a:pPr eaLnBrk="1" fontAlgn="auto" hangingPunct="1">
              <a:spcAft>
                <a:spcPts val="0"/>
              </a:spcAft>
              <a:defRPr/>
            </a:pPr>
            <a:r>
              <a:rPr lang="en-US" b="1" dirty="0"/>
              <a:t>Abortion: What Does The Bible Say?</a:t>
            </a:r>
          </a:p>
        </p:txBody>
      </p:sp>
      <p:sp>
        <p:nvSpPr>
          <p:cNvPr id="3" name="Content Placeholder 2">
            <a:extLst>
              <a:ext uri="{FF2B5EF4-FFF2-40B4-BE49-F238E27FC236}">
                <a16:creationId xmlns:a16="http://schemas.microsoft.com/office/drawing/2014/main" id="{FBAABEB1-DC23-49D1-8FAA-989D3E41CEC9}"/>
              </a:ext>
            </a:extLst>
          </p:cNvPr>
          <p:cNvSpPr>
            <a:spLocks noGrp="1"/>
          </p:cNvSpPr>
          <p:nvPr>
            <p:ph idx="1"/>
          </p:nvPr>
        </p:nvSpPr>
        <p:spPr>
          <a:xfrm>
            <a:off x="131975" y="1144470"/>
            <a:ext cx="8870623" cy="5693866"/>
          </a:xfrm>
        </p:spPr>
        <p:txBody>
          <a:bodyPr wrap="square" rtlCol="0">
            <a:spAutoFit/>
          </a:bodyPr>
          <a:lstStyle/>
          <a:p>
            <a:pPr marL="0" indent="0" eaLnBrk="1" fontAlgn="auto" hangingPunct="1">
              <a:spcBef>
                <a:spcPts val="0"/>
              </a:spcBef>
              <a:spcAft>
                <a:spcPts val="0"/>
              </a:spcAft>
              <a:buNone/>
              <a:defRPr/>
            </a:pPr>
            <a:r>
              <a:rPr lang="en-US" sz="2500" b="1" dirty="0"/>
              <a:t>Why This Approach?</a:t>
            </a:r>
          </a:p>
          <a:p>
            <a:pPr eaLnBrk="1" fontAlgn="auto" hangingPunct="1">
              <a:spcBef>
                <a:spcPts val="0"/>
              </a:spcBef>
              <a:spcAft>
                <a:spcPts val="0"/>
              </a:spcAft>
              <a:defRPr/>
            </a:pPr>
            <a:r>
              <a:rPr lang="en-US" sz="2500" b="1" dirty="0"/>
              <a:t>Because </a:t>
            </a:r>
            <a:r>
              <a:rPr lang="en-US" sz="2500" b="1" dirty="0">
                <a:solidFill>
                  <a:srgbClr val="FF0000"/>
                </a:solidFill>
              </a:rPr>
              <a:t>God Exists</a:t>
            </a:r>
            <a:r>
              <a:rPr lang="en-US" sz="2500" b="1" dirty="0"/>
              <a:t>! Hebrews 11:6; Psalms 14:1; Psalms 19:1.</a:t>
            </a:r>
          </a:p>
          <a:p>
            <a:pPr>
              <a:spcBef>
                <a:spcPts val="0"/>
              </a:spcBef>
              <a:spcAft>
                <a:spcPts val="0"/>
              </a:spcAft>
            </a:pPr>
            <a:r>
              <a:rPr lang="en-US" sz="2500" b="1" dirty="0"/>
              <a:t>Because Man was created in</a:t>
            </a:r>
            <a:r>
              <a:rPr lang="en-US" sz="2500" dirty="0"/>
              <a:t> </a:t>
            </a:r>
            <a:r>
              <a:rPr lang="en-US" sz="2500" i="1" dirty="0">
                <a:solidFill>
                  <a:srgbClr val="FF0000"/>
                </a:solidFill>
              </a:rPr>
              <a:t>“</a:t>
            </a:r>
            <a:r>
              <a:rPr lang="en-US" sz="2500" b="1" i="1" dirty="0">
                <a:solidFill>
                  <a:srgbClr val="FF0000"/>
                </a:solidFill>
              </a:rPr>
              <a:t>the image of God</a:t>
            </a:r>
            <a:r>
              <a:rPr lang="en-US" sz="2500" i="1" dirty="0">
                <a:solidFill>
                  <a:srgbClr val="FF0000"/>
                </a:solidFill>
              </a:rPr>
              <a:t>.”</a:t>
            </a:r>
            <a:br>
              <a:rPr lang="en-US" sz="2500" i="1" dirty="0">
                <a:solidFill>
                  <a:srgbClr val="FF0000"/>
                </a:solidFill>
              </a:rPr>
            </a:br>
            <a:r>
              <a:rPr lang="en-US" sz="2500" b="1" dirty="0"/>
              <a:t>Genesis 1:26-27</a:t>
            </a:r>
            <a:endParaRPr lang="en-US" sz="2500" dirty="0"/>
          </a:p>
          <a:p>
            <a:pPr lvl="1">
              <a:spcBef>
                <a:spcPts val="0"/>
              </a:spcBef>
              <a:spcAft>
                <a:spcPts val="0"/>
              </a:spcAft>
            </a:pPr>
            <a:r>
              <a:rPr lang="en-US" sz="2500" dirty="0"/>
              <a:t>We do not suppose this is a physical likeness because God is not flesh and blood, but Spirit (John 4:24).</a:t>
            </a:r>
          </a:p>
          <a:p>
            <a:pPr lvl="1">
              <a:spcBef>
                <a:spcPts val="0"/>
              </a:spcBef>
              <a:spcAft>
                <a:spcPts val="0"/>
              </a:spcAft>
            </a:pPr>
            <a:r>
              <a:rPr lang="en-US" sz="2500" dirty="0"/>
              <a:t>Our likeness to God is our eternal spirit which He gives to us (Zechariah 12:1; Ecclesiastes 12:7).</a:t>
            </a:r>
          </a:p>
          <a:p>
            <a:pPr lvl="1">
              <a:spcBef>
                <a:spcPts val="0"/>
              </a:spcBef>
              <a:spcAft>
                <a:spcPts val="0"/>
              </a:spcAft>
            </a:pPr>
            <a:r>
              <a:rPr lang="en-US" sz="2500" dirty="0"/>
              <a:t>God is the</a:t>
            </a:r>
            <a:r>
              <a:rPr lang="en-US" sz="2500" i="1" dirty="0"/>
              <a:t> “father of our spirits”</a:t>
            </a:r>
            <a:r>
              <a:rPr lang="en-US" sz="2500" dirty="0"/>
              <a:t> (Hebrews 12:9).</a:t>
            </a:r>
          </a:p>
          <a:p>
            <a:pPr>
              <a:spcBef>
                <a:spcPts val="0"/>
              </a:spcBef>
              <a:spcAft>
                <a:spcPts val="0"/>
              </a:spcAft>
            </a:pPr>
            <a:r>
              <a:rPr lang="en-US" sz="2500" b="1" dirty="0"/>
              <a:t>Because of </a:t>
            </a:r>
            <a:r>
              <a:rPr lang="en-US" sz="2500" b="1" dirty="0">
                <a:solidFill>
                  <a:srgbClr val="FF0000"/>
                </a:solidFill>
              </a:rPr>
              <a:t>man’s uniqueness, </a:t>
            </a:r>
            <a:r>
              <a:rPr lang="en-US" sz="2500" b="1" dirty="0"/>
              <a:t>there must always be held the sanctity for human life (Genesis 9:6).</a:t>
            </a:r>
            <a:endParaRPr lang="en-US" sz="2500" dirty="0"/>
          </a:p>
          <a:p>
            <a:pPr lvl="1">
              <a:spcBef>
                <a:spcPts val="0"/>
              </a:spcBef>
              <a:spcAft>
                <a:spcPts val="0"/>
              </a:spcAft>
            </a:pPr>
            <a:r>
              <a:rPr lang="en-US" sz="2500" b="1" dirty="0">
                <a:solidFill>
                  <a:srgbClr val="FF0000"/>
                </a:solidFill>
              </a:rPr>
              <a:t>Can it be shown from the Bible that the unborn child has that spirit given from God for life; can the unborn be recognized as alive and a human being?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D6A4-FA53-42BC-8E68-299D8561DA8E}"/>
              </a:ext>
            </a:extLst>
          </p:cNvPr>
          <p:cNvSpPr>
            <a:spLocks noGrp="1"/>
          </p:cNvSpPr>
          <p:nvPr>
            <p:ph type="title"/>
          </p:nvPr>
        </p:nvSpPr>
        <p:spPr>
          <a:xfrm>
            <a:off x="311088" y="461417"/>
            <a:ext cx="8554825" cy="769441"/>
          </a:xfrm>
        </p:spPr>
        <p:txBody>
          <a:bodyPr wrap="square" rtlCol="0">
            <a:spAutoFit/>
          </a:bodyPr>
          <a:lstStyle/>
          <a:p>
            <a:pPr eaLnBrk="1" fontAlgn="auto" hangingPunct="1">
              <a:spcAft>
                <a:spcPts val="0"/>
              </a:spcAft>
              <a:defRPr/>
            </a:pPr>
            <a:r>
              <a:rPr lang="en-US" b="1" dirty="0"/>
              <a:t>Abortion: What Does The Bible Say?</a:t>
            </a:r>
          </a:p>
        </p:txBody>
      </p:sp>
      <p:sp>
        <p:nvSpPr>
          <p:cNvPr id="3" name="Content Placeholder 2">
            <a:extLst>
              <a:ext uri="{FF2B5EF4-FFF2-40B4-BE49-F238E27FC236}">
                <a16:creationId xmlns:a16="http://schemas.microsoft.com/office/drawing/2014/main" id="{FBAABEB1-DC23-49D1-8FAA-989D3E41CEC9}"/>
              </a:ext>
            </a:extLst>
          </p:cNvPr>
          <p:cNvSpPr>
            <a:spLocks noGrp="1"/>
          </p:cNvSpPr>
          <p:nvPr>
            <p:ph idx="1"/>
          </p:nvPr>
        </p:nvSpPr>
        <p:spPr>
          <a:xfrm>
            <a:off x="457200" y="1571627"/>
            <a:ext cx="8229600" cy="3243965"/>
          </a:xfrm>
        </p:spPr>
        <p:txBody>
          <a:bodyPr rtlCol="0">
            <a:spAutoFit/>
          </a:bodyPr>
          <a:lstStyle/>
          <a:p>
            <a:pPr marL="0" indent="0" eaLnBrk="1" fontAlgn="auto" hangingPunct="1">
              <a:spcAft>
                <a:spcPts val="0"/>
              </a:spcAft>
              <a:buNone/>
              <a:defRPr/>
            </a:pPr>
            <a:r>
              <a:rPr lang="en-US" b="1" dirty="0"/>
              <a:t>Why This Approach? cf. 1 Peter 3:15</a:t>
            </a:r>
          </a:p>
          <a:p>
            <a:pPr eaLnBrk="1" fontAlgn="auto" hangingPunct="1">
              <a:spcAft>
                <a:spcPts val="0"/>
              </a:spcAft>
              <a:defRPr/>
            </a:pPr>
            <a:r>
              <a:rPr lang="en-US" dirty="0"/>
              <a:t>Because the Bible is </a:t>
            </a:r>
            <a:r>
              <a:rPr lang="en-US" b="1" dirty="0">
                <a:solidFill>
                  <a:srgbClr val="FF0000"/>
                </a:solidFill>
              </a:rPr>
              <a:t>the Word of God. </a:t>
            </a:r>
            <a:r>
              <a:rPr lang="en-US" dirty="0"/>
              <a:t>Hebrews 4:12; 2 Peter 1:20-21;</a:t>
            </a:r>
            <a:br>
              <a:rPr lang="en-US" dirty="0"/>
            </a:br>
            <a:r>
              <a:rPr lang="en-US" dirty="0"/>
              <a:t>1 Corinthians 2:10-13</a:t>
            </a:r>
          </a:p>
          <a:p>
            <a:pPr eaLnBrk="1" fontAlgn="auto" hangingPunct="1">
              <a:spcAft>
                <a:spcPts val="0"/>
              </a:spcAft>
              <a:defRPr/>
            </a:pPr>
            <a:r>
              <a:rPr lang="en-US" dirty="0"/>
              <a:t>Because we will be </a:t>
            </a:r>
            <a:r>
              <a:rPr lang="en-US" b="1" dirty="0">
                <a:solidFill>
                  <a:srgbClr val="FF0000"/>
                </a:solidFill>
              </a:rPr>
              <a:t>judged by the word </a:t>
            </a:r>
            <a:r>
              <a:rPr lang="en-US" dirty="0"/>
              <a:t>of God. John 12:48</a:t>
            </a:r>
          </a:p>
        </p:txBody>
      </p:sp>
    </p:spTree>
    <p:extLst>
      <p:ext uri="{BB962C8B-B14F-4D97-AF65-F5344CB8AC3E}">
        <p14:creationId xmlns:p14="http://schemas.microsoft.com/office/powerpoint/2010/main" val="28875372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8D436-FCE2-4702-95C4-DA259389AD08}"/>
              </a:ext>
            </a:extLst>
          </p:cNvPr>
          <p:cNvSpPr>
            <a:spLocks noGrp="1"/>
          </p:cNvSpPr>
          <p:nvPr>
            <p:ph type="title"/>
          </p:nvPr>
        </p:nvSpPr>
        <p:spPr>
          <a:xfrm>
            <a:off x="75413" y="499889"/>
            <a:ext cx="8983745" cy="692497"/>
          </a:xfrm>
        </p:spPr>
        <p:txBody>
          <a:bodyPr wrap="square" rtlCol="0">
            <a:spAutoFit/>
          </a:bodyPr>
          <a:lstStyle/>
          <a:p>
            <a:pPr eaLnBrk="1" fontAlgn="auto" hangingPunct="1">
              <a:spcAft>
                <a:spcPts val="0"/>
              </a:spcAft>
              <a:defRPr/>
            </a:pPr>
            <a:r>
              <a:rPr lang="en-US" sz="3900" b="1" dirty="0"/>
              <a:t>The Bible Views the Unborn as</a:t>
            </a:r>
            <a:r>
              <a:rPr lang="en-US" sz="3900" dirty="0"/>
              <a:t> </a:t>
            </a:r>
            <a:r>
              <a:rPr lang="en-US" sz="3900" dirty="0">
                <a:solidFill>
                  <a:srgbClr val="FF0000"/>
                </a:solidFill>
              </a:rPr>
              <a:t>“</a:t>
            </a:r>
            <a:r>
              <a:rPr lang="en-US" sz="3900" b="1" dirty="0">
                <a:solidFill>
                  <a:srgbClr val="FF0000"/>
                </a:solidFill>
              </a:rPr>
              <a:t>Children</a:t>
            </a:r>
            <a:r>
              <a:rPr lang="en-US" sz="3900" b="1" dirty="0"/>
              <a:t>!</a:t>
            </a:r>
            <a:r>
              <a:rPr lang="en-US" sz="3900" dirty="0"/>
              <a:t>”</a:t>
            </a:r>
          </a:p>
        </p:txBody>
      </p:sp>
      <p:sp>
        <p:nvSpPr>
          <p:cNvPr id="3" name="Content Placeholder 2">
            <a:extLst>
              <a:ext uri="{FF2B5EF4-FFF2-40B4-BE49-F238E27FC236}">
                <a16:creationId xmlns:a16="http://schemas.microsoft.com/office/drawing/2014/main" id="{198942EB-9891-40CF-8F96-06FCAD06E4C3}"/>
              </a:ext>
            </a:extLst>
          </p:cNvPr>
          <p:cNvSpPr>
            <a:spLocks noGrp="1"/>
          </p:cNvSpPr>
          <p:nvPr>
            <p:ph idx="1"/>
          </p:nvPr>
        </p:nvSpPr>
        <p:spPr>
          <a:xfrm>
            <a:off x="75413" y="1194842"/>
            <a:ext cx="8983745" cy="5447645"/>
          </a:xfrm>
        </p:spPr>
        <p:txBody>
          <a:bodyPr wrap="square" rtlCol="0">
            <a:spAutoFit/>
          </a:bodyPr>
          <a:lstStyle/>
          <a:p>
            <a:pPr eaLnBrk="1" fontAlgn="auto" hangingPunct="1">
              <a:spcBef>
                <a:spcPts val="0"/>
              </a:spcBef>
              <a:spcAft>
                <a:spcPts val="0"/>
              </a:spcAft>
              <a:defRPr/>
            </a:pPr>
            <a:r>
              <a:rPr lang="en-US" sz="2900" b="1" dirty="0"/>
              <a:t>Genesis 25:22-23, </a:t>
            </a:r>
            <a:r>
              <a:rPr lang="en-US" sz="2900" b="1" i="1" dirty="0"/>
              <a:t>“The </a:t>
            </a:r>
            <a:r>
              <a:rPr lang="en-US" sz="2900" b="1" i="1" dirty="0">
                <a:solidFill>
                  <a:srgbClr val="FF0000"/>
                </a:solidFill>
              </a:rPr>
              <a:t>children </a:t>
            </a:r>
            <a:r>
              <a:rPr lang="en-US" sz="2900" b="1" i="1" dirty="0"/>
              <a:t>struggled together within her</a:t>
            </a:r>
            <a:r>
              <a:rPr lang="en-US" sz="2900" i="1" dirty="0"/>
              <a:t> …”</a:t>
            </a:r>
          </a:p>
          <a:p>
            <a:pPr eaLnBrk="1" fontAlgn="auto" hangingPunct="1">
              <a:spcBef>
                <a:spcPts val="0"/>
              </a:spcBef>
              <a:spcAft>
                <a:spcPts val="0"/>
              </a:spcAft>
              <a:defRPr/>
            </a:pPr>
            <a:r>
              <a:rPr lang="en-US" sz="2900" b="1" dirty="0"/>
              <a:t>Jeremiah 1:5</a:t>
            </a:r>
            <a:r>
              <a:rPr lang="en-US" sz="2900" dirty="0"/>
              <a:t>, </a:t>
            </a:r>
            <a:r>
              <a:rPr lang="en-US" sz="2900" i="1" dirty="0"/>
              <a:t>“</a:t>
            </a:r>
            <a:r>
              <a:rPr lang="en-US" sz="2900" b="1" i="1" dirty="0"/>
              <a:t>Before I formed thee in the belly</a:t>
            </a:r>
            <a:r>
              <a:rPr lang="en-US" sz="2900" i="1" dirty="0"/>
              <a:t> </a:t>
            </a:r>
            <a:br>
              <a:rPr lang="en-US" sz="2900" i="1" dirty="0"/>
            </a:br>
            <a:r>
              <a:rPr lang="en-US" sz="2900" b="1" i="1" dirty="0">
                <a:solidFill>
                  <a:srgbClr val="FF0000"/>
                </a:solidFill>
              </a:rPr>
              <a:t>I knew thee</a:t>
            </a:r>
            <a:r>
              <a:rPr lang="en-US" sz="2900" i="1" dirty="0"/>
              <a:t>; and before thou camest forth out of the womb I sanctified thee, and I ordained thee a prophet unto the nations.”</a:t>
            </a:r>
            <a:endParaRPr lang="en-US" sz="2900" dirty="0"/>
          </a:p>
          <a:p>
            <a:pPr lvl="1" eaLnBrk="1" fontAlgn="auto" hangingPunct="1">
              <a:spcBef>
                <a:spcPts val="0"/>
              </a:spcBef>
              <a:spcAft>
                <a:spcPts val="0"/>
              </a:spcAft>
              <a:defRPr/>
            </a:pPr>
            <a:r>
              <a:rPr lang="en-US" sz="2900" dirty="0"/>
              <a:t>Jeremiah could have been killed before birth.</a:t>
            </a:r>
            <a:br>
              <a:rPr lang="en-US" sz="2900" dirty="0"/>
            </a:br>
            <a:r>
              <a:rPr lang="en-US" sz="2900" dirty="0"/>
              <a:t>Jeremiah 20:17-18, </a:t>
            </a:r>
            <a:r>
              <a:rPr lang="en-US" sz="2900" i="1" dirty="0"/>
              <a:t>“… </a:t>
            </a:r>
            <a:r>
              <a:rPr lang="en-US" sz="2900" b="1" i="1" dirty="0">
                <a:solidFill>
                  <a:srgbClr val="FF0000"/>
                </a:solidFill>
              </a:rPr>
              <a:t>because he slew me not from the womb; </a:t>
            </a:r>
            <a:r>
              <a:rPr lang="en-US" sz="2900" i="1" dirty="0"/>
              <a:t>and so my mother would have been my grave, and her womb always great. Wherefore came I forth out of the womb to see labor and sorrow, that my days should be consumed with shame?”</a:t>
            </a:r>
            <a:endParaRPr lang="en-US" sz="29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8942EB-9891-40CF-8F96-06FCAD06E4C3}"/>
              </a:ext>
            </a:extLst>
          </p:cNvPr>
          <p:cNvSpPr>
            <a:spLocks noGrp="1"/>
          </p:cNvSpPr>
          <p:nvPr>
            <p:ph idx="1"/>
          </p:nvPr>
        </p:nvSpPr>
        <p:spPr>
          <a:xfrm>
            <a:off x="75414" y="1203978"/>
            <a:ext cx="8983744" cy="5493812"/>
          </a:xfrm>
        </p:spPr>
        <p:txBody>
          <a:bodyPr wrap="square" rtlCol="0">
            <a:spAutoFit/>
          </a:bodyPr>
          <a:lstStyle/>
          <a:p>
            <a:pPr>
              <a:spcBef>
                <a:spcPts val="0"/>
              </a:spcBef>
            </a:pPr>
            <a:r>
              <a:rPr lang="en-US" sz="2700" b="1" dirty="0"/>
              <a:t>Luke 1:41</a:t>
            </a:r>
            <a:r>
              <a:rPr lang="en-US" sz="2700" dirty="0"/>
              <a:t>, </a:t>
            </a:r>
            <a:r>
              <a:rPr lang="en-US" sz="2700" i="1" dirty="0"/>
              <a:t>“</a:t>
            </a:r>
            <a:r>
              <a:rPr lang="en-US" sz="2700" b="1" i="1" dirty="0">
                <a:solidFill>
                  <a:srgbClr val="FF0000"/>
                </a:solidFill>
              </a:rPr>
              <a:t>The </a:t>
            </a:r>
            <a:r>
              <a:rPr lang="en-US" sz="2700" b="1" i="1" u="sng" dirty="0">
                <a:solidFill>
                  <a:srgbClr val="FF0000"/>
                </a:solidFill>
              </a:rPr>
              <a:t>babe</a:t>
            </a:r>
            <a:r>
              <a:rPr lang="en-US" sz="2700" b="1" i="1" dirty="0">
                <a:solidFill>
                  <a:srgbClr val="FF0000"/>
                </a:solidFill>
              </a:rPr>
              <a:t> </a:t>
            </a:r>
            <a:r>
              <a:rPr lang="en-US" sz="2700" i="1" dirty="0"/>
              <a:t>(</a:t>
            </a:r>
            <a:r>
              <a:rPr lang="en-US" sz="2700" b="1" i="1" dirty="0" err="1"/>
              <a:t>brephos</a:t>
            </a:r>
            <a:r>
              <a:rPr lang="en-US" sz="2700" i="1" dirty="0"/>
              <a:t>) </a:t>
            </a:r>
            <a:r>
              <a:rPr lang="en-US" sz="2700" b="1" i="1" dirty="0">
                <a:solidFill>
                  <a:srgbClr val="FF0000"/>
                </a:solidFill>
              </a:rPr>
              <a:t>leaped </a:t>
            </a:r>
            <a:r>
              <a:rPr lang="en-US" sz="2700" b="1" i="1" dirty="0"/>
              <a:t>in her womb</a:t>
            </a:r>
            <a:r>
              <a:rPr lang="en-US" sz="2700" i="1" dirty="0"/>
              <a:t>”</a:t>
            </a:r>
            <a:endParaRPr lang="en-US" sz="2700" dirty="0"/>
          </a:p>
          <a:p>
            <a:pPr>
              <a:spcBef>
                <a:spcPts val="0"/>
              </a:spcBef>
            </a:pPr>
            <a:r>
              <a:rPr lang="en-US" sz="2700" dirty="0"/>
              <a:t>Luke 2:12, </a:t>
            </a:r>
            <a:r>
              <a:rPr lang="en-US" sz="2700" i="1" dirty="0"/>
              <a:t>“And this shall be a sign unto you; Ye shall find </a:t>
            </a:r>
            <a:r>
              <a:rPr lang="en-US" sz="2700" b="1" i="1" u="sng" dirty="0">
                <a:solidFill>
                  <a:srgbClr val="FF0000"/>
                </a:solidFill>
              </a:rPr>
              <a:t>the babe</a:t>
            </a:r>
            <a:r>
              <a:rPr lang="en-US" sz="2700" b="1" i="1" dirty="0"/>
              <a:t> </a:t>
            </a:r>
            <a:r>
              <a:rPr lang="en-US" sz="2700" i="1" dirty="0"/>
              <a:t>(</a:t>
            </a:r>
            <a:r>
              <a:rPr lang="en-US" sz="2700" b="1" i="1" dirty="0" err="1"/>
              <a:t>brephos</a:t>
            </a:r>
            <a:r>
              <a:rPr lang="en-US" sz="2700" i="1" dirty="0"/>
              <a:t>) wrapped in swaddling clothes, lying in a manger.”</a:t>
            </a:r>
          </a:p>
          <a:p>
            <a:pPr marL="0" indent="0">
              <a:spcBef>
                <a:spcPts val="0"/>
              </a:spcBef>
              <a:buNone/>
            </a:pPr>
            <a:endParaRPr lang="en-US" sz="2700" dirty="0"/>
          </a:p>
          <a:p>
            <a:pPr>
              <a:spcBef>
                <a:spcPts val="0"/>
              </a:spcBef>
            </a:pPr>
            <a:r>
              <a:rPr lang="en-US" sz="2700" dirty="0"/>
              <a:t>NOTE: Luke, qualified both by profession (Colossians 4:14, </a:t>
            </a:r>
            <a:r>
              <a:rPr lang="en-US" sz="2700" i="1" dirty="0"/>
              <a:t>“Luke, the beloved physician”</a:t>
            </a:r>
            <a:r>
              <a:rPr lang="en-US" sz="2700" dirty="0"/>
              <a:t>) and by inspiration, used this same word to describe the infants put to death in ancient Egypt under the command of Pharaoh</a:t>
            </a:r>
          </a:p>
          <a:p>
            <a:pPr lvl="1">
              <a:spcBef>
                <a:spcPts val="0"/>
              </a:spcBef>
            </a:pPr>
            <a:r>
              <a:rPr lang="en-US" sz="2700" dirty="0"/>
              <a:t>Acts 7:19, </a:t>
            </a:r>
            <a:r>
              <a:rPr lang="en-US" sz="2700" i="1" dirty="0"/>
              <a:t>“It was he who took shrewd advantage of our race and mistreated our fathers so that they would </a:t>
            </a:r>
            <a:r>
              <a:rPr lang="en-US" sz="2700" i="1" dirty="0">
                <a:solidFill>
                  <a:srgbClr val="FF0000"/>
                </a:solidFill>
              </a:rPr>
              <a:t>expose their infants </a:t>
            </a:r>
            <a:r>
              <a:rPr lang="en-US" sz="2700" i="1" dirty="0"/>
              <a:t>(</a:t>
            </a:r>
            <a:r>
              <a:rPr lang="en-US" sz="2700" b="1" i="1" dirty="0" err="1"/>
              <a:t>brephos</a:t>
            </a:r>
            <a:r>
              <a:rPr lang="en-US" sz="2700" i="1" dirty="0"/>
              <a:t>) and they would not survive.” NASU</a:t>
            </a:r>
            <a:endParaRPr lang="en-US" sz="2700" b="1" i="1" dirty="0"/>
          </a:p>
        </p:txBody>
      </p:sp>
      <p:cxnSp>
        <p:nvCxnSpPr>
          <p:cNvPr id="5" name="Straight Arrow Connector 4">
            <a:extLst>
              <a:ext uri="{FF2B5EF4-FFF2-40B4-BE49-F238E27FC236}">
                <a16:creationId xmlns:a16="http://schemas.microsoft.com/office/drawing/2014/main" id="{46C0D47C-074F-4E62-9120-4234960D4A93}"/>
              </a:ext>
            </a:extLst>
          </p:cNvPr>
          <p:cNvCxnSpPr>
            <a:cxnSpLocks/>
          </p:cNvCxnSpPr>
          <p:nvPr/>
        </p:nvCxnSpPr>
        <p:spPr>
          <a:xfrm>
            <a:off x="4154763" y="1632009"/>
            <a:ext cx="162712" cy="426917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04D72570-74B0-4015-9D38-8C6716AD6573}"/>
              </a:ext>
            </a:extLst>
          </p:cNvPr>
          <p:cNvSpPr>
            <a:spLocks noGrp="1"/>
          </p:cNvSpPr>
          <p:nvPr>
            <p:ph type="title"/>
          </p:nvPr>
        </p:nvSpPr>
        <p:spPr>
          <a:xfrm>
            <a:off x="75413" y="499889"/>
            <a:ext cx="8983745" cy="692497"/>
          </a:xfrm>
        </p:spPr>
        <p:txBody>
          <a:bodyPr wrap="square" rtlCol="0">
            <a:spAutoFit/>
          </a:bodyPr>
          <a:lstStyle/>
          <a:p>
            <a:pPr eaLnBrk="1" fontAlgn="auto" hangingPunct="1">
              <a:spcAft>
                <a:spcPts val="0"/>
              </a:spcAft>
              <a:defRPr/>
            </a:pPr>
            <a:r>
              <a:rPr lang="en-US" sz="3900" b="1" dirty="0"/>
              <a:t>The Bible Views the Unborn as</a:t>
            </a:r>
            <a:r>
              <a:rPr lang="en-US" sz="3900" dirty="0"/>
              <a:t> </a:t>
            </a:r>
            <a:r>
              <a:rPr lang="en-US" sz="3900" dirty="0">
                <a:solidFill>
                  <a:srgbClr val="FF0000"/>
                </a:solidFill>
              </a:rPr>
              <a:t>“</a:t>
            </a:r>
            <a:r>
              <a:rPr lang="en-US" sz="3900" b="1" dirty="0">
                <a:solidFill>
                  <a:srgbClr val="FF0000"/>
                </a:solidFill>
              </a:rPr>
              <a:t>Children</a:t>
            </a:r>
            <a:r>
              <a:rPr lang="en-US" sz="3900" b="1" dirty="0"/>
              <a:t>!</a:t>
            </a:r>
            <a:r>
              <a:rPr lang="en-US" sz="3900" dirty="0"/>
              <a:t>”</a:t>
            </a:r>
          </a:p>
        </p:txBody>
      </p:sp>
    </p:spTree>
    <p:extLst>
      <p:ext uri="{BB962C8B-B14F-4D97-AF65-F5344CB8AC3E}">
        <p14:creationId xmlns:p14="http://schemas.microsoft.com/office/powerpoint/2010/main" val="29797543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0"/>
                            </p:stCondLst>
                            <p:childTnLst>
                              <p:par>
                                <p:cTn id="20" presetID="22" presetClass="entr" presetSubtype="1"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8942EB-9891-40CF-8F96-06FCAD06E4C3}"/>
              </a:ext>
            </a:extLst>
          </p:cNvPr>
          <p:cNvSpPr>
            <a:spLocks noGrp="1"/>
          </p:cNvSpPr>
          <p:nvPr>
            <p:ph idx="1"/>
          </p:nvPr>
        </p:nvSpPr>
        <p:spPr>
          <a:xfrm>
            <a:off x="457200" y="1600202"/>
            <a:ext cx="8229600" cy="1569660"/>
          </a:xfrm>
        </p:spPr>
        <p:txBody>
          <a:bodyPr rtlCol="0">
            <a:spAutoFit/>
          </a:bodyPr>
          <a:lstStyle/>
          <a:p>
            <a:pPr eaLnBrk="1" fontAlgn="auto" hangingPunct="1">
              <a:spcAft>
                <a:spcPts val="0"/>
              </a:spcAft>
              <a:defRPr/>
            </a:pPr>
            <a:r>
              <a:rPr lang="en-US" b="1" dirty="0"/>
              <a:t>Pregnant women were described as being</a:t>
            </a:r>
            <a:r>
              <a:rPr lang="en-US" dirty="0"/>
              <a:t> </a:t>
            </a:r>
            <a:r>
              <a:rPr lang="en-US" dirty="0">
                <a:solidFill>
                  <a:srgbClr val="FF0000"/>
                </a:solidFill>
              </a:rPr>
              <a:t>“</a:t>
            </a:r>
            <a:r>
              <a:rPr lang="en-US" b="1" dirty="0">
                <a:solidFill>
                  <a:srgbClr val="FF0000"/>
                </a:solidFill>
              </a:rPr>
              <a:t>with child</a:t>
            </a:r>
            <a:r>
              <a:rPr lang="en-US" dirty="0">
                <a:solidFill>
                  <a:srgbClr val="FF0000"/>
                </a:solidFill>
              </a:rPr>
              <a:t>,” </a:t>
            </a:r>
            <a:r>
              <a:rPr lang="en-US" b="1" dirty="0"/>
              <a:t>Genesis 16:11; 1 Samuel 4:19; Genesis 19:36</a:t>
            </a:r>
          </a:p>
        </p:txBody>
      </p:sp>
      <p:sp>
        <p:nvSpPr>
          <p:cNvPr id="5" name="Title 1">
            <a:extLst>
              <a:ext uri="{FF2B5EF4-FFF2-40B4-BE49-F238E27FC236}">
                <a16:creationId xmlns:a16="http://schemas.microsoft.com/office/drawing/2014/main" id="{1F59D310-7FE7-485C-A752-72A37160DA17}"/>
              </a:ext>
            </a:extLst>
          </p:cNvPr>
          <p:cNvSpPr>
            <a:spLocks noGrp="1"/>
          </p:cNvSpPr>
          <p:nvPr>
            <p:ph type="title"/>
          </p:nvPr>
        </p:nvSpPr>
        <p:spPr>
          <a:xfrm>
            <a:off x="75413" y="499889"/>
            <a:ext cx="8983745" cy="692497"/>
          </a:xfrm>
        </p:spPr>
        <p:txBody>
          <a:bodyPr wrap="square" rtlCol="0">
            <a:spAutoFit/>
          </a:bodyPr>
          <a:lstStyle/>
          <a:p>
            <a:pPr eaLnBrk="1" fontAlgn="auto" hangingPunct="1">
              <a:spcAft>
                <a:spcPts val="0"/>
              </a:spcAft>
              <a:defRPr/>
            </a:pPr>
            <a:r>
              <a:rPr lang="en-US" sz="3900" b="1" dirty="0"/>
              <a:t>The Bible Views the Unborn as</a:t>
            </a:r>
            <a:r>
              <a:rPr lang="en-US" sz="3900" dirty="0"/>
              <a:t> </a:t>
            </a:r>
            <a:r>
              <a:rPr lang="en-US" sz="3900" dirty="0">
                <a:solidFill>
                  <a:srgbClr val="FF0000"/>
                </a:solidFill>
              </a:rPr>
              <a:t>“</a:t>
            </a:r>
            <a:r>
              <a:rPr lang="en-US" sz="3900" b="1" dirty="0">
                <a:solidFill>
                  <a:srgbClr val="FF0000"/>
                </a:solidFill>
              </a:rPr>
              <a:t>Children</a:t>
            </a:r>
            <a:r>
              <a:rPr lang="en-US" sz="3900" b="1" dirty="0"/>
              <a:t>!</a:t>
            </a:r>
            <a:r>
              <a:rPr lang="en-US" sz="3900" dirty="0"/>
              <a:t>”</a:t>
            </a:r>
          </a:p>
        </p:txBody>
      </p:sp>
    </p:spTree>
    <p:extLst>
      <p:ext uri="{BB962C8B-B14F-4D97-AF65-F5344CB8AC3E}">
        <p14:creationId xmlns:p14="http://schemas.microsoft.com/office/powerpoint/2010/main" val="15225920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4718E-0B9F-4079-9CD2-6B0FAC5461CC}"/>
              </a:ext>
            </a:extLst>
          </p:cNvPr>
          <p:cNvSpPr>
            <a:spLocks noGrp="1"/>
          </p:cNvSpPr>
          <p:nvPr>
            <p:ph type="title"/>
          </p:nvPr>
        </p:nvSpPr>
        <p:spPr>
          <a:xfrm>
            <a:off x="457200" y="122863"/>
            <a:ext cx="8229600" cy="1446550"/>
          </a:xfrm>
        </p:spPr>
        <p:txBody>
          <a:bodyPr rtlCol="0">
            <a:spAutoFit/>
          </a:bodyPr>
          <a:lstStyle/>
          <a:p>
            <a:pPr eaLnBrk="1" fontAlgn="auto" hangingPunct="1">
              <a:spcAft>
                <a:spcPts val="0"/>
              </a:spcAft>
              <a:defRPr/>
            </a:pPr>
            <a:r>
              <a:rPr lang="en-US" b="1" dirty="0"/>
              <a:t>Other Scriptures Which Infer that the </a:t>
            </a:r>
            <a:r>
              <a:rPr lang="en-US" b="1" u="sng" dirty="0">
                <a:solidFill>
                  <a:srgbClr val="FF0000"/>
                </a:solidFill>
              </a:rPr>
              <a:t>Unborn are Human Beings</a:t>
            </a:r>
            <a:r>
              <a:rPr lang="en-US" dirty="0"/>
              <a:t>:</a:t>
            </a:r>
          </a:p>
        </p:txBody>
      </p:sp>
      <p:sp>
        <p:nvSpPr>
          <p:cNvPr id="3" name="Content Placeholder 2">
            <a:extLst>
              <a:ext uri="{FF2B5EF4-FFF2-40B4-BE49-F238E27FC236}">
                <a16:creationId xmlns:a16="http://schemas.microsoft.com/office/drawing/2014/main" id="{2655B193-D375-40D5-9BB7-89D89EDFA334}"/>
              </a:ext>
            </a:extLst>
          </p:cNvPr>
          <p:cNvSpPr>
            <a:spLocks noGrp="1"/>
          </p:cNvSpPr>
          <p:nvPr>
            <p:ph idx="1"/>
          </p:nvPr>
        </p:nvSpPr>
        <p:spPr>
          <a:xfrm>
            <a:off x="84841" y="1562493"/>
            <a:ext cx="8964891" cy="5262979"/>
          </a:xfrm>
        </p:spPr>
        <p:txBody>
          <a:bodyPr wrap="square" rtlCol="0">
            <a:spAutoFit/>
          </a:bodyPr>
          <a:lstStyle/>
          <a:p>
            <a:pPr eaLnBrk="1" fontAlgn="auto" hangingPunct="1">
              <a:spcBef>
                <a:spcPts val="0"/>
              </a:spcBef>
              <a:spcAft>
                <a:spcPts val="0"/>
              </a:spcAft>
              <a:defRPr/>
            </a:pPr>
            <a:r>
              <a:rPr lang="en-US" sz="2800" b="1" dirty="0"/>
              <a:t>Psalms 139:13-16 – </a:t>
            </a:r>
            <a:r>
              <a:rPr lang="en-US" sz="2800" b="1" dirty="0">
                <a:solidFill>
                  <a:srgbClr val="FF0000"/>
                </a:solidFill>
              </a:rPr>
              <a:t>God formed David in his mother’s womb.</a:t>
            </a:r>
            <a:r>
              <a:rPr lang="en-US" sz="2800" b="1" dirty="0"/>
              <a:t> He used the pronouns</a:t>
            </a:r>
            <a:r>
              <a:rPr lang="en-US" sz="2800" dirty="0"/>
              <a:t> “</a:t>
            </a:r>
            <a:r>
              <a:rPr lang="en-US" sz="2800" b="1" dirty="0">
                <a:solidFill>
                  <a:srgbClr val="FF0000"/>
                </a:solidFill>
              </a:rPr>
              <a:t>I</a:t>
            </a:r>
            <a:r>
              <a:rPr lang="en-US" sz="2800" dirty="0"/>
              <a:t>” </a:t>
            </a:r>
            <a:r>
              <a:rPr lang="en-US" sz="2800" b="1" dirty="0"/>
              <a:t>and</a:t>
            </a:r>
            <a:r>
              <a:rPr lang="en-US" sz="2800" dirty="0"/>
              <a:t> “</a:t>
            </a:r>
            <a:r>
              <a:rPr lang="en-US" sz="2800" b="1" dirty="0">
                <a:solidFill>
                  <a:srgbClr val="FF0000"/>
                </a:solidFill>
              </a:rPr>
              <a:t>My</a:t>
            </a:r>
            <a:r>
              <a:rPr lang="en-US" sz="2800" dirty="0"/>
              <a:t>” </a:t>
            </a:r>
            <a:r>
              <a:rPr lang="en-US" sz="2800" b="1" dirty="0"/>
              <a:t>to describe himself before birth!</a:t>
            </a:r>
          </a:p>
          <a:p>
            <a:pPr marL="0" indent="0">
              <a:spcBef>
                <a:spcPts val="0"/>
              </a:spcBef>
              <a:spcAft>
                <a:spcPts val="0"/>
              </a:spcAft>
              <a:buNone/>
            </a:pPr>
            <a:r>
              <a:rPr lang="en-US" sz="2800" i="1" dirty="0"/>
              <a:t> “For thou didst form my inward parts: Thou didst cover me </a:t>
            </a:r>
            <a:r>
              <a:rPr lang="en-US" sz="2800" b="1" i="1" dirty="0">
                <a:solidFill>
                  <a:srgbClr val="FF0000"/>
                </a:solidFill>
              </a:rPr>
              <a:t>in my mother's womb</a:t>
            </a:r>
            <a:r>
              <a:rPr lang="en-US" sz="2800" i="1" dirty="0">
                <a:solidFill>
                  <a:srgbClr val="FF0000"/>
                </a:solidFill>
              </a:rPr>
              <a:t>. </a:t>
            </a:r>
            <a:r>
              <a:rPr lang="en-US" sz="2800" i="1" dirty="0"/>
              <a:t>I will give thanks unto thee; for I am fearfully and wonderfully made: Wonderful are thy works; and that my soul knoweth right well.</a:t>
            </a:r>
            <a:r>
              <a:rPr lang="en-US" sz="2800" b="1" i="1" dirty="0"/>
              <a:t> </a:t>
            </a:r>
            <a:r>
              <a:rPr lang="en-US" sz="2800" b="1" i="1" dirty="0">
                <a:solidFill>
                  <a:srgbClr val="FF0000"/>
                </a:solidFill>
              </a:rPr>
              <a:t>My frame was not hidden from thee, when I was made in secret</a:t>
            </a:r>
            <a:r>
              <a:rPr lang="en-US" sz="2800" i="1" dirty="0">
                <a:solidFill>
                  <a:srgbClr val="FF0000"/>
                </a:solidFill>
              </a:rPr>
              <a:t>, </a:t>
            </a:r>
            <a:r>
              <a:rPr lang="en-US" sz="2800" i="1" dirty="0"/>
              <a:t>(and) curiously wrought in the lowest parts of the earth.</a:t>
            </a:r>
            <a:r>
              <a:rPr lang="en-US" sz="2800" b="1" i="1" dirty="0"/>
              <a:t> </a:t>
            </a:r>
            <a:r>
              <a:rPr lang="en-US" sz="2800" i="1" dirty="0"/>
              <a:t>Thine eyes did see mine </a:t>
            </a:r>
            <a:r>
              <a:rPr lang="en-US" sz="2800" b="1" i="1" dirty="0">
                <a:solidFill>
                  <a:srgbClr val="FF0000"/>
                </a:solidFill>
              </a:rPr>
              <a:t>unformed substance; </a:t>
            </a:r>
            <a:r>
              <a:rPr lang="en-US" sz="2800" i="1" dirty="0"/>
              <a:t>and in thy book they were all written, (even) the days that were ordained (for me), when as yet there was none of them.”</a:t>
            </a:r>
            <a:endParaRPr lang="en-US" sz="2800" b="1"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55B193-D375-40D5-9BB7-89D89EDFA334}"/>
              </a:ext>
            </a:extLst>
          </p:cNvPr>
          <p:cNvSpPr>
            <a:spLocks noGrp="1"/>
          </p:cNvSpPr>
          <p:nvPr>
            <p:ph idx="1"/>
          </p:nvPr>
        </p:nvSpPr>
        <p:spPr>
          <a:xfrm>
            <a:off x="94267" y="1524786"/>
            <a:ext cx="8946037" cy="5306068"/>
          </a:xfrm>
        </p:spPr>
        <p:txBody>
          <a:bodyPr wrap="square" rtlCol="0">
            <a:spAutoFit/>
          </a:bodyPr>
          <a:lstStyle/>
          <a:p>
            <a:r>
              <a:rPr lang="en-US" sz="2200" dirty="0"/>
              <a:t>In Job 3:11 Job asked, </a:t>
            </a:r>
            <a:r>
              <a:rPr lang="en-US" sz="2200" i="1" dirty="0"/>
              <a:t>“Why died I not </a:t>
            </a:r>
            <a:r>
              <a:rPr lang="en-US" sz="2200" b="1" i="1" dirty="0">
                <a:solidFill>
                  <a:srgbClr val="FF0000"/>
                </a:solidFill>
              </a:rPr>
              <a:t>from the womb</a:t>
            </a:r>
            <a:r>
              <a:rPr lang="en-US" sz="2200" i="1" dirty="0"/>
              <a:t>? Why did I not give </a:t>
            </a:r>
            <a:r>
              <a:rPr lang="en-US" sz="2200" b="1" i="1" dirty="0">
                <a:solidFill>
                  <a:srgbClr val="FF0000"/>
                </a:solidFill>
              </a:rPr>
              <a:t>up the ghost when I came out of the belly</a:t>
            </a:r>
            <a:r>
              <a:rPr lang="en-US" sz="2200" i="1" dirty="0"/>
              <a:t>?”</a:t>
            </a:r>
          </a:p>
          <a:p>
            <a:r>
              <a:rPr lang="en-US" sz="2200" dirty="0"/>
              <a:t>Job could not </a:t>
            </a:r>
            <a:r>
              <a:rPr lang="en-US" sz="2200" i="1" dirty="0"/>
              <a:t>“give up“</a:t>
            </a:r>
            <a:r>
              <a:rPr lang="en-US" sz="2200" dirty="0"/>
              <a:t> what he did not have.</a:t>
            </a:r>
          </a:p>
          <a:p>
            <a:pPr lvl="1"/>
            <a:r>
              <a:rPr lang="en-US" sz="2200" dirty="0"/>
              <a:t>Yet, he argues that had he so died he would have been </a:t>
            </a:r>
            <a:r>
              <a:rPr lang="en-US" sz="2200" i="1" dirty="0"/>
              <a:t>“at rest with kings and counsellors of the earth”</a:t>
            </a:r>
            <a:r>
              <a:rPr lang="en-US" sz="2200" dirty="0"/>
              <a:t> (verses 13-14).</a:t>
            </a:r>
          </a:p>
          <a:p>
            <a:pPr lvl="1"/>
            <a:r>
              <a:rPr lang="en-US" sz="2200" dirty="0"/>
              <a:t>If he had been </a:t>
            </a:r>
            <a:r>
              <a:rPr lang="en-US" sz="2200" i="1" dirty="0"/>
              <a:t>“as an hidden untimely birth” </a:t>
            </a:r>
            <a:r>
              <a:rPr lang="en-US" sz="2200" dirty="0"/>
              <a:t>(miscarriage), he would have been where</a:t>
            </a:r>
            <a:r>
              <a:rPr lang="en-US" sz="2200" i="1" dirty="0"/>
              <a:t> “the weary be at rest”</a:t>
            </a:r>
            <a:r>
              <a:rPr lang="en-US" sz="2200" dirty="0"/>
              <a:t> (verses 16-17).</a:t>
            </a:r>
          </a:p>
          <a:p>
            <a:r>
              <a:rPr lang="en-US" sz="2200" dirty="0"/>
              <a:t>cf. Job 10:18-19 – Job continued by wishing he had </a:t>
            </a:r>
            <a:r>
              <a:rPr lang="en-US" sz="2200" i="1" dirty="0">
                <a:solidFill>
                  <a:srgbClr val="FF0000"/>
                </a:solidFill>
              </a:rPr>
              <a:t>“</a:t>
            </a:r>
            <a:r>
              <a:rPr lang="en-US" sz="2200" b="1" i="1" dirty="0">
                <a:solidFill>
                  <a:srgbClr val="FF0000"/>
                </a:solidFill>
              </a:rPr>
              <a:t>given up the ghost, and no eye had seen (him)</a:t>
            </a:r>
            <a:r>
              <a:rPr lang="en-US" sz="2200" i="1" dirty="0">
                <a:solidFill>
                  <a:srgbClr val="FF0000"/>
                </a:solidFill>
              </a:rPr>
              <a:t>.”</a:t>
            </a:r>
            <a:r>
              <a:rPr lang="en-US" sz="2200" dirty="0">
                <a:solidFill>
                  <a:srgbClr val="FF0000"/>
                </a:solidFill>
              </a:rPr>
              <a:t> </a:t>
            </a:r>
            <a:r>
              <a:rPr lang="en-US" sz="2200" dirty="0"/>
              <a:t>But again, one cannot give up what he does not have. He would have been carried from the womb to the grave.</a:t>
            </a:r>
          </a:p>
          <a:p>
            <a:r>
              <a:rPr lang="en-US" sz="2200" dirty="0"/>
              <a:t>Job 31:15, </a:t>
            </a:r>
            <a:r>
              <a:rPr lang="en-US" sz="2200" i="1" dirty="0"/>
              <a:t>“Did not he that made me in the womb make him? And did not one </a:t>
            </a:r>
            <a:r>
              <a:rPr lang="en-US" sz="2200" b="1" i="1" dirty="0">
                <a:solidFill>
                  <a:srgbClr val="FF0000"/>
                </a:solidFill>
              </a:rPr>
              <a:t>fashion us in the womb</a:t>
            </a:r>
            <a:r>
              <a:rPr lang="en-US" sz="2200" i="1" dirty="0"/>
              <a:t>?”</a:t>
            </a:r>
          </a:p>
          <a:p>
            <a:pPr eaLnBrk="1" fontAlgn="auto" hangingPunct="1">
              <a:spcAft>
                <a:spcPts val="0"/>
              </a:spcAft>
              <a:defRPr/>
            </a:pPr>
            <a:r>
              <a:rPr lang="en-US" sz="2200" b="1" dirty="0"/>
              <a:t>Fact: the unborn</a:t>
            </a:r>
            <a:r>
              <a:rPr lang="en-US" sz="2200" dirty="0"/>
              <a:t> “</a:t>
            </a:r>
            <a:r>
              <a:rPr lang="en-US" sz="2200" b="1" dirty="0"/>
              <a:t>child</a:t>
            </a:r>
            <a:r>
              <a:rPr lang="en-US" sz="2200" dirty="0"/>
              <a:t>” </a:t>
            </a:r>
            <a:r>
              <a:rPr lang="en-US" sz="2200" b="1" dirty="0"/>
              <a:t>constitutes </a:t>
            </a:r>
            <a:r>
              <a:rPr lang="en-US" sz="2200" b="1" u="sng" dirty="0"/>
              <a:t>human </a:t>
            </a:r>
            <a:r>
              <a:rPr lang="en-US" sz="2200" b="1" dirty="0"/>
              <a:t>life!</a:t>
            </a:r>
          </a:p>
          <a:p>
            <a:pPr lvl="1" eaLnBrk="1" fontAlgn="auto" hangingPunct="1">
              <a:spcAft>
                <a:spcPts val="0"/>
              </a:spcAft>
              <a:defRPr/>
            </a:pPr>
            <a:r>
              <a:rPr lang="en-US" sz="2200" b="1" dirty="0">
                <a:solidFill>
                  <a:srgbClr val="FF0000"/>
                </a:solidFill>
              </a:rPr>
              <a:t>We must appreciate the sanctity of human life! Genesis 9:6.</a:t>
            </a:r>
          </a:p>
        </p:txBody>
      </p:sp>
      <p:sp>
        <p:nvSpPr>
          <p:cNvPr id="5" name="Title 1">
            <a:extLst>
              <a:ext uri="{FF2B5EF4-FFF2-40B4-BE49-F238E27FC236}">
                <a16:creationId xmlns:a16="http://schemas.microsoft.com/office/drawing/2014/main" id="{4BE27A15-46CE-44A2-96A7-9B2878296D53}"/>
              </a:ext>
            </a:extLst>
          </p:cNvPr>
          <p:cNvSpPr>
            <a:spLocks noGrp="1"/>
          </p:cNvSpPr>
          <p:nvPr>
            <p:ph type="title"/>
          </p:nvPr>
        </p:nvSpPr>
        <p:spPr>
          <a:xfrm>
            <a:off x="457200" y="122863"/>
            <a:ext cx="8229600" cy="1446550"/>
          </a:xfrm>
        </p:spPr>
        <p:txBody>
          <a:bodyPr rtlCol="0">
            <a:spAutoFit/>
          </a:bodyPr>
          <a:lstStyle/>
          <a:p>
            <a:pPr eaLnBrk="1" fontAlgn="auto" hangingPunct="1">
              <a:spcAft>
                <a:spcPts val="0"/>
              </a:spcAft>
              <a:defRPr/>
            </a:pPr>
            <a:r>
              <a:rPr lang="en-US" b="1" dirty="0"/>
              <a:t>Other Scriptures Which Infer that the </a:t>
            </a:r>
            <a:r>
              <a:rPr lang="en-US" b="1" u="sng" dirty="0">
                <a:solidFill>
                  <a:srgbClr val="FF0000"/>
                </a:solidFill>
              </a:rPr>
              <a:t>Unborn are Human Beings</a:t>
            </a:r>
            <a:r>
              <a:rPr lang="en-US" dirty="0"/>
              <a:t>:</a:t>
            </a:r>
          </a:p>
        </p:txBody>
      </p:sp>
    </p:spTree>
    <p:extLst>
      <p:ext uri="{BB962C8B-B14F-4D97-AF65-F5344CB8AC3E}">
        <p14:creationId xmlns:p14="http://schemas.microsoft.com/office/powerpoint/2010/main" val="42043901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par>
                          <p:cTn id="31" fill="hold" nodeType="withGroup">
                            <p:stCondLst>
                              <p:cond delay="0"/>
                            </p:stCondLst>
                            <p:childTnLst>
                              <p:par>
                                <p:cTn id="32" presetID="1" presetClass="entr" presetSubtype="0" fill="hold" nodeType="after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1794</Words>
  <Application>Microsoft Office PowerPoint</Application>
  <PresentationFormat>On-screen Show (4:3)</PresentationFormat>
  <Paragraphs>79</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Linux Libertine</vt:lpstr>
      <vt:lpstr>1_Office Theme</vt:lpstr>
      <vt:lpstr>Abortion: What Does The Bible Say?</vt:lpstr>
      <vt:lpstr>Abortion!</vt:lpstr>
      <vt:lpstr>Abortion: What Does The Bible Say?</vt:lpstr>
      <vt:lpstr>Abortion: What Does The Bible Say?</vt:lpstr>
      <vt:lpstr>The Bible Views the Unborn as “Children!”</vt:lpstr>
      <vt:lpstr>The Bible Views the Unborn as “Children!”</vt:lpstr>
      <vt:lpstr>The Bible Views the Unborn as “Children!”</vt:lpstr>
      <vt:lpstr>Other Scriptures Which Infer that the Unborn are Human Beings:</vt:lpstr>
      <vt:lpstr>Other Scriptures Which Infer that the Unborn are Human Beings:</vt:lpstr>
      <vt:lpstr>The questions raised when abortion is considered, “When does life begin?”  “When does death occur?” To answer one is to answer the other …</vt:lpstr>
      <vt:lpstr>Evidence of Life:</vt:lpstr>
      <vt:lpstr>Evidence of Life:</vt:lpstr>
      <vt:lpstr>Abortion – What Does The Bible Say?</vt:lpstr>
      <vt:lpstr>PowerPoint Presentation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Abortion - What Does The Bible Say</dc:title>
  <dc:creator>Micky Galloway</dc:creator>
  <cp:lastModifiedBy>Richard Lidh</cp:lastModifiedBy>
  <cp:revision>28</cp:revision>
  <cp:lastPrinted>2021-12-05T21:17:20Z</cp:lastPrinted>
  <dcterms:created xsi:type="dcterms:W3CDTF">2021-12-04T21:48:46Z</dcterms:created>
  <dcterms:modified xsi:type="dcterms:W3CDTF">2021-12-05T21:17:24Z</dcterms:modified>
</cp:coreProperties>
</file>